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5397500" cy="5397500"/>
  <p:notesSz cx="6797675" cy="9926638"/>
  <p:embeddedFontLst>
    <p:embeddedFont>
      <p:font typeface="Calibri" pitchFamily="34" charset="0"/>
      <p:regular r:id="rId30"/>
      <p:bold r:id="rId31"/>
      <p:italic r:id="rId32"/>
      <p:boldItalic r:id="rId33"/>
    </p:embeddedFont>
    <p:embeddedFont>
      <p:font typeface="Hachi Maru Pop" charset="-128"/>
      <p:regular r:id="rId34"/>
    </p:embeddedFont>
    <p:embeddedFont>
      <p:font typeface="Century Gothic Paneuropean Bold" charset="0"/>
      <p:regular r:id="rId35"/>
    </p:embeddedFont>
    <p:embeddedFont>
      <p:font typeface="Century Gothic Paneuropean" charset="0"/>
      <p:regular r:id="rId36"/>
    </p:embeddedFont>
    <p:embeddedFont>
      <p:font typeface="Century Gothic Paneuropean Bold Italics" charset="0"/>
      <p:regular r:id="rId37"/>
    </p:embeddedFont>
    <p:embeddedFont>
      <p:font typeface="Balsamiq Sans Bold Italics" charset="0"/>
      <p:regular r:id="rId38"/>
    </p:embeddedFont>
    <p:embeddedFont>
      <p:font typeface="Balsamiq Sans Bold" charset="0"/>
      <p:regular r:id="rId39"/>
    </p:embeddedFont>
    <p:embeddedFont>
      <p:font typeface="Balsamiq Sans" charset="0"/>
      <p:regular r:id="rId40"/>
    </p:embeddedFont>
    <p:embeddedFont>
      <p:font typeface="Montserrat Bold" charset="0"/>
      <p:regular r:id="rId41"/>
    </p:embeddedFont>
    <p:embeddedFont>
      <p:font typeface="Montserrat Bold Italics" charset="0"/>
      <p:regular r:id="rId42"/>
    </p:embeddedFont>
    <p:embeddedFont>
      <p:font typeface="Balsamiq Sans Italics" charset="0"/>
      <p:regular r:id="rId43"/>
    </p:embeddedFont>
    <p:embeddedFont>
      <p:font typeface="Nunito Bold" charset="0"/>
      <p:regular r:id="rId44"/>
    </p:embeddedFont>
    <p:embeddedFont>
      <p:font typeface="Bright" charset="0"/>
      <p:regular r:id="rId45"/>
    </p:embeddedFont>
    <p:embeddedFont>
      <p:font typeface="Schoolbell" charset="0"/>
      <p:regular r:id="rId46"/>
    </p:embeddedFont>
    <p:embeddedFont>
      <p:font typeface="Cherry Bomb One" charset="-128"/>
      <p:regular r:id="rId47"/>
    </p:embeddedFont>
    <p:embeddedFont>
      <p:font typeface="Morisawa 勘亭流 StdN U" charset="-128"/>
      <p:regular r:id="rId48"/>
    </p:embeddedFont>
    <p:embeddedFont>
      <p:font typeface="Gotham Bold Italics"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36" d="100"/>
          <a:sy n="136" d="100"/>
        </p:scale>
        <p:origin x="-28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sv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57.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4.sv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svg"/><Relationship Id="rId7" Type="http://schemas.openxmlformats.org/officeDocument/2006/relationships/image" Target="../media/image68.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66.svg"/><Relationship Id="rId4" Type="http://schemas.openxmlformats.org/officeDocument/2006/relationships/image" Target="../media/image44.png"/><Relationship Id="rId9" Type="http://schemas.openxmlformats.org/officeDocument/2006/relationships/image" Target="../media/image70.sv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4.svg"/><Relationship Id="rId7" Type="http://schemas.openxmlformats.org/officeDocument/2006/relationships/image" Target="../media/image60.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70.sv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50.png"/><Relationship Id="rId7" Type="http://schemas.openxmlformats.org/officeDocument/2006/relationships/image" Target="../media/image52.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image" Target="../media/image49.png"/><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75.svg"/><Relationship Id="rId11" Type="http://schemas.openxmlformats.org/officeDocument/2006/relationships/image" Target="../media/image80.svg"/><Relationship Id="rId5" Type="http://schemas.openxmlformats.org/officeDocument/2006/relationships/image" Target="../media/image51.png"/><Relationship Id="rId15" Type="http://schemas.openxmlformats.org/officeDocument/2006/relationships/image" Target="../media/image58.png"/><Relationship Id="rId10" Type="http://schemas.openxmlformats.org/officeDocument/2006/relationships/image" Target="../media/image54.png"/><Relationship Id="rId19" Type="http://schemas.openxmlformats.org/officeDocument/2006/relationships/image" Target="../media/image62.png"/><Relationship Id="rId4" Type="http://schemas.openxmlformats.org/officeDocument/2006/relationships/image" Target="../media/image73.svg"/><Relationship Id="rId9" Type="http://schemas.openxmlformats.org/officeDocument/2006/relationships/image" Target="../media/image78.svg"/><Relationship Id="rId1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90.svg"/><Relationship Id="rId7" Type="http://schemas.openxmlformats.org/officeDocument/2006/relationships/image" Target="../media/image93.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9.png"/><Relationship Id="rId4" Type="http://schemas.openxmlformats.org/officeDocument/2006/relationships/image" Target="../media/image64.png"/><Relationship Id="rId9" Type="http://schemas.openxmlformats.org/officeDocument/2006/relationships/image" Target="../media/image68.png"/></Relationships>
</file>

<file path=ppt/slides/_rels/slide16.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0.svg"/><Relationship Id="rId7"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96.svg"/><Relationship Id="rId5" Type="http://schemas.openxmlformats.org/officeDocument/2006/relationships/image" Target="../media/image70.png"/><Relationship Id="rId10" Type="http://schemas.openxmlformats.org/officeDocument/2006/relationships/image" Target="../media/image100.svg"/><Relationship Id="rId4" Type="http://schemas.openxmlformats.org/officeDocument/2006/relationships/image" Target="../media/image69.png"/><Relationship Id="rId9"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108.svg"/><Relationship Id="rId3" Type="http://schemas.openxmlformats.org/officeDocument/2006/relationships/image" Target="../media/image102.svg"/><Relationship Id="rId7" Type="http://schemas.openxmlformats.org/officeDocument/2006/relationships/image" Target="../media/image40.png"/><Relationship Id="rId12"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106.svg"/><Relationship Id="rId5" Type="http://schemas.openxmlformats.org/officeDocument/2006/relationships/image" Target="../media/image90.svg"/><Relationship Id="rId10" Type="http://schemas.openxmlformats.org/officeDocument/2006/relationships/image" Target="../media/image77.png"/><Relationship Id="rId4" Type="http://schemas.openxmlformats.org/officeDocument/2006/relationships/image" Target="../media/image74.png"/><Relationship Id="rId9" Type="http://schemas.openxmlformats.org/officeDocument/2006/relationships/image" Target="../media/image76.png"/><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png"/><Relationship Id="rId18" Type="http://schemas.openxmlformats.org/officeDocument/2006/relationships/image" Target="../media/image122.svg"/><Relationship Id="rId3" Type="http://schemas.openxmlformats.org/officeDocument/2006/relationships/image" Target="../media/image90.svg"/><Relationship Id="rId7" Type="http://schemas.openxmlformats.org/officeDocument/2006/relationships/image" Target="../media/image112.svg"/><Relationship Id="rId12" Type="http://schemas.openxmlformats.org/officeDocument/2006/relationships/image" Target="../media/image116.svg"/><Relationship Id="rId17" Type="http://schemas.openxmlformats.org/officeDocument/2006/relationships/image" Target="../media/image86.png"/><Relationship Id="rId2" Type="http://schemas.openxmlformats.org/officeDocument/2006/relationships/image" Target="../media/image74.png"/><Relationship Id="rId16" Type="http://schemas.openxmlformats.org/officeDocument/2006/relationships/image" Target="../media/image120.svg"/><Relationship Id="rId20" Type="http://schemas.openxmlformats.org/officeDocument/2006/relationships/hyperlink" Target="https://www.aepd.es" TargetMode="External"/><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3.png"/><Relationship Id="rId5" Type="http://schemas.openxmlformats.org/officeDocument/2006/relationships/image" Target="../media/image110.svg"/><Relationship Id="rId15" Type="http://schemas.openxmlformats.org/officeDocument/2006/relationships/image" Target="../media/image85.png"/><Relationship Id="rId10" Type="http://schemas.openxmlformats.org/officeDocument/2006/relationships/image" Target="../media/image82.png"/><Relationship Id="rId19" Type="http://schemas.openxmlformats.org/officeDocument/2006/relationships/hyperlink" Target="https://consejoaudiovisualdeandalucia.es" TargetMode="External"/><Relationship Id="rId4" Type="http://schemas.openxmlformats.org/officeDocument/2006/relationships/image" Target="../media/image79.png"/><Relationship Id="rId9" Type="http://schemas.openxmlformats.org/officeDocument/2006/relationships/image" Target="../media/image114.svg"/><Relationship Id="rId14" Type="http://schemas.openxmlformats.org/officeDocument/2006/relationships/image" Target="../media/image118.svg"/></Relationships>
</file>

<file path=ppt/slides/_rels/slide1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34.svg"/><Relationship Id="rId18" Type="http://schemas.openxmlformats.org/officeDocument/2006/relationships/image" Target="../media/image137.svg"/><Relationship Id="rId3" Type="http://schemas.openxmlformats.org/officeDocument/2006/relationships/image" Target="../media/image124.svg"/><Relationship Id="rId7" Type="http://schemas.openxmlformats.org/officeDocument/2006/relationships/image" Target="../media/image128.svg"/><Relationship Id="rId12" Type="http://schemas.openxmlformats.org/officeDocument/2006/relationships/image" Target="../media/image92.png"/><Relationship Id="rId17" Type="http://schemas.openxmlformats.org/officeDocument/2006/relationships/image" Target="../media/image96.png"/><Relationship Id="rId2" Type="http://schemas.openxmlformats.org/officeDocument/2006/relationships/image" Target="../media/image87.png"/><Relationship Id="rId16"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132.svg"/><Relationship Id="rId5" Type="http://schemas.openxmlformats.org/officeDocument/2006/relationships/image" Target="../media/image126.svg"/><Relationship Id="rId15" Type="http://schemas.openxmlformats.org/officeDocument/2006/relationships/image" Target="../media/image94.png"/><Relationship Id="rId10" Type="http://schemas.openxmlformats.org/officeDocument/2006/relationships/image" Target="../media/image91.png"/><Relationship Id="rId19" Type="http://schemas.openxmlformats.org/officeDocument/2006/relationships/image" Target="../media/image9.png"/><Relationship Id="rId4" Type="http://schemas.openxmlformats.org/officeDocument/2006/relationships/image" Target="../media/image88.png"/><Relationship Id="rId9" Type="http://schemas.openxmlformats.org/officeDocument/2006/relationships/image" Target="../media/image130.svg"/><Relationship Id="rId14" Type="http://schemas.openxmlformats.org/officeDocument/2006/relationships/image" Target="../media/image93.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41.svg"/><Relationship Id="rId18" Type="http://schemas.openxmlformats.org/officeDocument/2006/relationships/image" Target="../media/image106.png"/><Relationship Id="rId3" Type="http://schemas.openxmlformats.org/officeDocument/2006/relationships/image" Target="../media/image139.svg"/><Relationship Id="rId21" Type="http://schemas.openxmlformats.org/officeDocument/2006/relationships/image" Target="../media/image108.png"/><Relationship Id="rId7" Type="http://schemas.openxmlformats.org/officeDocument/2006/relationships/image" Target="../media/image126.svg"/><Relationship Id="rId12" Type="http://schemas.openxmlformats.org/officeDocument/2006/relationships/image" Target="../media/image102.png"/><Relationship Id="rId17" Type="http://schemas.openxmlformats.org/officeDocument/2006/relationships/image" Target="../media/image105.png"/><Relationship Id="rId2" Type="http://schemas.openxmlformats.org/officeDocument/2006/relationships/image" Target="../media/image97.png"/><Relationship Id="rId16" Type="http://schemas.openxmlformats.org/officeDocument/2006/relationships/image" Target="../media/image104.png"/><Relationship Id="rId20"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32.svg"/><Relationship Id="rId5" Type="http://schemas.openxmlformats.org/officeDocument/2006/relationships/image" Target="../media/image124.svg"/><Relationship Id="rId15" Type="http://schemas.openxmlformats.org/officeDocument/2006/relationships/image" Target="../media/image134.svg"/><Relationship Id="rId10" Type="http://schemas.openxmlformats.org/officeDocument/2006/relationships/image" Target="../media/image101.png"/><Relationship Id="rId19" Type="http://schemas.openxmlformats.org/officeDocument/2006/relationships/image" Target="../media/image143.svg"/><Relationship Id="rId4" Type="http://schemas.openxmlformats.org/officeDocument/2006/relationships/image" Target="../media/image98.png"/><Relationship Id="rId9" Type="http://schemas.openxmlformats.org/officeDocument/2006/relationships/image" Target="../media/image130.svg"/><Relationship Id="rId14" Type="http://schemas.openxmlformats.org/officeDocument/2006/relationships/image" Target="../media/image103.png"/></Relationships>
</file>

<file path=ppt/slides/_rels/slide21.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47.svg"/><Relationship Id="rId18" Type="http://schemas.openxmlformats.org/officeDocument/2006/relationships/image" Target="../media/image117.png"/><Relationship Id="rId3" Type="http://schemas.openxmlformats.org/officeDocument/2006/relationships/image" Target="../media/image139.svg"/><Relationship Id="rId21" Type="http://schemas.openxmlformats.org/officeDocument/2006/relationships/image" Target="../media/image53.svg"/><Relationship Id="rId7" Type="http://schemas.openxmlformats.org/officeDocument/2006/relationships/image" Target="../media/image126.svg"/><Relationship Id="rId12" Type="http://schemas.openxmlformats.org/officeDocument/2006/relationships/image" Target="../media/image112.png"/><Relationship Id="rId17" Type="http://schemas.openxmlformats.org/officeDocument/2006/relationships/image" Target="../media/image116.png"/><Relationship Id="rId2" Type="http://schemas.openxmlformats.org/officeDocument/2006/relationships/image" Target="../media/image97.png"/><Relationship Id="rId16" Type="http://schemas.openxmlformats.org/officeDocument/2006/relationships/image" Target="../media/image115.png"/><Relationship Id="rId20" Type="http://schemas.openxmlformats.org/officeDocument/2006/relationships/image" Target="../media/image118.png"/><Relationship Id="rId1" Type="http://schemas.openxmlformats.org/officeDocument/2006/relationships/slideLayout" Target="../slideLayouts/slideLayout7.xml"/><Relationship Id="rId6" Type="http://schemas.openxmlformats.org/officeDocument/2006/relationships/image" Target="../media/image110.png"/><Relationship Id="rId11" Type="http://schemas.openxmlformats.org/officeDocument/2006/relationships/image" Target="../media/image145.svg"/><Relationship Id="rId5" Type="http://schemas.openxmlformats.org/officeDocument/2006/relationships/image" Target="../media/image124.svg"/><Relationship Id="rId15" Type="http://schemas.openxmlformats.org/officeDocument/2006/relationships/image" Target="../media/image114.png"/><Relationship Id="rId10" Type="http://schemas.openxmlformats.org/officeDocument/2006/relationships/image" Target="../media/image111.png"/><Relationship Id="rId19" Type="http://schemas.openxmlformats.org/officeDocument/2006/relationships/image" Target="../media/image149.svg"/><Relationship Id="rId4" Type="http://schemas.openxmlformats.org/officeDocument/2006/relationships/image" Target="../media/image109.png"/><Relationship Id="rId9" Type="http://schemas.openxmlformats.org/officeDocument/2006/relationships/image" Target="../media/image130.svg"/><Relationship Id="rId14" Type="http://schemas.openxmlformats.org/officeDocument/2006/relationships/image" Target="../media/image113.png"/><Relationship Id="rId22"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22.png"/><Relationship Id="rId18" Type="http://schemas.openxmlformats.org/officeDocument/2006/relationships/image" Target="../media/image125.png"/><Relationship Id="rId3" Type="http://schemas.openxmlformats.org/officeDocument/2006/relationships/image" Target="../media/image124.svg"/><Relationship Id="rId21" Type="http://schemas.openxmlformats.org/officeDocument/2006/relationships/image" Target="../media/image127.png"/><Relationship Id="rId7" Type="http://schemas.openxmlformats.org/officeDocument/2006/relationships/image" Target="../media/image130.svg"/><Relationship Id="rId12" Type="http://schemas.openxmlformats.org/officeDocument/2006/relationships/image" Target="../media/image113.png"/><Relationship Id="rId17" Type="http://schemas.openxmlformats.org/officeDocument/2006/relationships/image" Target="../media/image153.svg"/><Relationship Id="rId2" Type="http://schemas.openxmlformats.org/officeDocument/2006/relationships/image" Target="../media/image119.png"/><Relationship Id="rId16" Type="http://schemas.openxmlformats.org/officeDocument/2006/relationships/image" Target="../media/image124.png"/><Relationship Id="rId20"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147.svg"/><Relationship Id="rId5" Type="http://schemas.openxmlformats.org/officeDocument/2006/relationships/image" Target="../media/image126.svg"/><Relationship Id="rId15" Type="http://schemas.openxmlformats.org/officeDocument/2006/relationships/image" Target="../media/image151.svg"/><Relationship Id="rId10" Type="http://schemas.openxmlformats.org/officeDocument/2006/relationships/image" Target="../media/image121.png"/><Relationship Id="rId19" Type="http://schemas.openxmlformats.org/officeDocument/2006/relationships/image" Target="../media/image96.svg"/><Relationship Id="rId4" Type="http://schemas.openxmlformats.org/officeDocument/2006/relationships/image" Target="../media/image120.png"/><Relationship Id="rId9" Type="http://schemas.openxmlformats.org/officeDocument/2006/relationships/image" Target="../media/image145.svg"/><Relationship Id="rId14" Type="http://schemas.openxmlformats.org/officeDocument/2006/relationships/image" Target="../media/image123.png"/></Relationships>
</file>

<file path=ppt/slides/_rels/slide23.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hyperlink" Target="https://www.aeped.es/noticias/cambia-plan-una-campana-aep-y-aepd-reducir-los-riesgos-mal-uso-las-pantallas-en-infancia-y" TargetMode="External"/><Relationship Id="rId7" Type="http://schemas.openxmlformats.org/officeDocument/2006/relationships/image" Target="../media/image40.png"/><Relationship Id="rId2" Type="http://schemas.openxmlformats.org/officeDocument/2006/relationships/hyperlink" Target="https://joveneseinclusion.org/2019/06/10/el-acceso-a-pornografia-se-adelanta-a-los-8-anos-y-se-generaliza-a-los-14/" TargetMode="External"/><Relationship Id="rId1" Type="http://schemas.openxmlformats.org/officeDocument/2006/relationships/slideLayout" Target="../slideLayouts/slideLayout7.xml"/><Relationship Id="rId6" Type="http://schemas.openxmlformats.org/officeDocument/2006/relationships/hyperlink" Target="https://www.aepd.es/prensa-y-comunicacion/notas-de-prensa/la-agencia-y-la-asociacion-espanola-de-pediatria-lanzan" TargetMode="External"/><Relationship Id="rId5" Type="http://schemas.openxmlformats.org/officeDocument/2006/relationships/hyperlink" Target="https://elpais.com/ideas/2023-10-22/hay-que-prohibir-los-moviles-hasta-los-16-anos.html" TargetMode="External"/><Relationship Id="rId10" Type="http://schemas.openxmlformats.org/officeDocument/2006/relationships/image" Target="../media/image9.png"/><Relationship Id="rId4" Type="http://schemas.openxmlformats.org/officeDocument/2006/relationships/hyperlink" Target="https://plandigitalfamiliar.aeped.es/plandigitalfamiliar.php" TargetMode="External"/><Relationship Id="rId9" Type="http://schemas.openxmlformats.org/officeDocument/2006/relationships/image" Target="../media/image128.png"/></Relationships>
</file>

<file path=ppt/slides/_rels/slide24.xml.rels><?xml version="1.0" encoding="UTF-8" standalone="yes"?>
<Relationships xmlns="http://schemas.openxmlformats.org/package/2006/relationships"><Relationship Id="rId8" Type="http://schemas.openxmlformats.org/officeDocument/2006/relationships/hyperlink" Target="https://www.comunidad.madrid/sites/default/files/doc/juventud/cuidate-guia_padres_nuevas_tecnologias.pdf" TargetMode="External"/><Relationship Id="rId13" Type="http://schemas.openxmlformats.org/officeDocument/2006/relationships/image" Target="../media/image130.png"/><Relationship Id="rId3" Type="http://schemas.openxmlformats.org/officeDocument/2006/relationships/hyperlink" Target="https://www.anar.org/wp-content/uploads/2021/12/Contrato-ANAR-uso-mo%CC%81vil.pdf" TargetMode="External"/><Relationship Id="rId7" Type="http://schemas.openxmlformats.org/officeDocument/2006/relationships/hyperlink" Target="https://andaluciavuela.es/prepara-su-dispositivo-electronico-con-un-perfil-infantil/" TargetMode="External"/><Relationship Id="rId12" Type="http://schemas.openxmlformats.org/officeDocument/2006/relationships/image" Target="../media/image158.svg"/><Relationship Id="rId2" Type="http://schemas.openxmlformats.org/officeDocument/2006/relationships/hyperlink" Target="https://www.aepd.es/mas-que-un-movil" TargetMode="External"/><Relationship Id="rId1" Type="http://schemas.openxmlformats.org/officeDocument/2006/relationships/slideLayout" Target="../slideLayouts/slideLayout7.xml"/><Relationship Id="rId6" Type="http://schemas.openxmlformats.org/officeDocument/2006/relationships/hyperlink" Target="https://andaluciavuela.es/personas/recursos/regalos-tecnologicos/" TargetMode="External"/><Relationship Id="rId11" Type="http://schemas.openxmlformats.org/officeDocument/2006/relationships/image" Target="../media/image129.png"/><Relationship Id="rId5" Type="http://schemas.openxmlformats.org/officeDocument/2006/relationships/hyperlink" Target="https://www.incibe.es/menores/familias/pactos-familiares-para-el-buen-uso-de-dispositivos" TargetMode="External"/><Relationship Id="rId15" Type="http://schemas.openxmlformats.org/officeDocument/2006/relationships/image" Target="../media/image131.png"/><Relationship Id="rId10" Type="http://schemas.openxmlformats.org/officeDocument/2006/relationships/hyperlink" Target="https://www.boe.es/buscar/act.php?id=BOE-A-1995-25444" TargetMode="External"/><Relationship Id="rId4" Type="http://schemas.openxmlformats.org/officeDocument/2006/relationships/hyperlink" Target="https://www.incibe.es/menores/familias" TargetMode="External"/><Relationship Id="rId9" Type="http://schemas.openxmlformats.org/officeDocument/2006/relationships/hyperlink" Target="https://www.consilium.europa.eu/es/press/press-releases/2023/12/09/artificial-intelligence-act-council-and-parliament-strike-a-deal-on-the-first-worldwide-rules-for-ai/" TargetMode="External"/><Relationship Id="rId14" Type="http://schemas.openxmlformats.org/officeDocument/2006/relationships/image" Target="../media/image160.svg"/></Relationships>
</file>

<file path=ppt/slides/_rels/slide25.xml.rels><?xml version="1.0" encoding="UTF-8" standalone="yes"?>
<Relationships xmlns="http://schemas.openxmlformats.org/package/2006/relationships"><Relationship Id="rId8" Type="http://schemas.openxmlformats.org/officeDocument/2006/relationships/image" Target="../media/image168.svg"/><Relationship Id="rId13" Type="http://schemas.openxmlformats.org/officeDocument/2006/relationships/image" Target="../media/image137.png"/><Relationship Id="rId3" Type="http://schemas.openxmlformats.org/officeDocument/2006/relationships/image" Target="../media/image163.svg"/><Relationship Id="rId7" Type="http://schemas.openxmlformats.org/officeDocument/2006/relationships/image" Target="../media/image135.png"/><Relationship Id="rId12" Type="http://schemas.openxmlformats.org/officeDocument/2006/relationships/hyperlink" Target="https://www.pantallasamigas.net/menores-redes-sociales-edad-minima-datos-personales/" TargetMode="External"/><Relationship Id="rId17" Type="http://schemas.openxmlformats.org/officeDocument/2006/relationships/image" Target="../media/image9.png"/><Relationship Id="rId2" Type="http://schemas.openxmlformats.org/officeDocument/2006/relationships/image" Target="../media/image132.png"/><Relationship Id="rId16" Type="http://schemas.openxmlformats.org/officeDocument/2006/relationships/image" Target="../media/image173.svg"/><Relationship Id="rId1" Type="http://schemas.openxmlformats.org/officeDocument/2006/relationships/slideLayout" Target="../slideLayouts/slideLayout7.xml"/><Relationship Id="rId6" Type="http://schemas.openxmlformats.org/officeDocument/2006/relationships/image" Target="../media/image166.svg"/><Relationship Id="rId11" Type="http://schemas.openxmlformats.org/officeDocument/2006/relationships/hyperlink" Target="https://www.uppers.es/ciencia-y-tecnologia/redes-sociales/redes-sociales-hijos-adeolescentes-controlar-espiar_18_2795895029.html" TargetMode="External"/><Relationship Id="rId5" Type="http://schemas.openxmlformats.org/officeDocument/2006/relationships/image" Target="../media/image134.png"/><Relationship Id="rId15" Type="http://schemas.openxmlformats.org/officeDocument/2006/relationships/image" Target="../media/image138.png"/><Relationship Id="rId10" Type="http://schemas.openxmlformats.org/officeDocument/2006/relationships/hyperlink" Target="https://www.boe.es/buscar/act.php?id=BOE-A-2018-16673" TargetMode="External"/><Relationship Id="rId4" Type="http://schemas.openxmlformats.org/officeDocument/2006/relationships/image" Target="../media/image133.png"/><Relationship Id="rId9" Type="http://schemas.openxmlformats.org/officeDocument/2006/relationships/image" Target="../media/image136.png"/><Relationship Id="rId14" Type="http://schemas.openxmlformats.org/officeDocument/2006/relationships/image" Target="../media/image171.svg"/></Relationships>
</file>

<file path=ppt/slides/_rels/slide26.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81.svg"/><Relationship Id="rId18" Type="http://schemas.openxmlformats.org/officeDocument/2006/relationships/image" Target="../media/image184.svg"/><Relationship Id="rId3" Type="http://schemas.openxmlformats.org/officeDocument/2006/relationships/image" Target="../media/image163.svg"/><Relationship Id="rId7" Type="http://schemas.openxmlformats.org/officeDocument/2006/relationships/image" Target="../media/image141.png"/><Relationship Id="rId12" Type="http://schemas.openxmlformats.org/officeDocument/2006/relationships/image" Target="../media/image145.png"/><Relationship Id="rId17" Type="http://schemas.openxmlformats.org/officeDocument/2006/relationships/image" Target="../media/image147.png"/><Relationship Id="rId2" Type="http://schemas.openxmlformats.org/officeDocument/2006/relationships/image" Target="../media/image132.png"/><Relationship Id="rId16" Type="http://schemas.openxmlformats.org/officeDocument/2006/relationships/image" Target="../media/image171.svg"/><Relationship Id="rId1" Type="http://schemas.openxmlformats.org/officeDocument/2006/relationships/slideLayout" Target="../slideLayouts/slideLayout7.xml"/><Relationship Id="rId6" Type="http://schemas.openxmlformats.org/officeDocument/2006/relationships/image" Target="../media/image140.png"/><Relationship Id="rId11" Type="http://schemas.openxmlformats.org/officeDocument/2006/relationships/image" Target="../media/image144.png"/><Relationship Id="rId5" Type="http://schemas.openxmlformats.org/officeDocument/2006/relationships/image" Target="../media/image175.svg"/><Relationship Id="rId15" Type="http://schemas.openxmlformats.org/officeDocument/2006/relationships/image" Target="../media/image137.png"/><Relationship Id="rId10" Type="http://schemas.openxmlformats.org/officeDocument/2006/relationships/image" Target="../media/image143.png"/><Relationship Id="rId4" Type="http://schemas.openxmlformats.org/officeDocument/2006/relationships/image" Target="../media/image139.png"/><Relationship Id="rId9" Type="http://schemas.openxmlformats.org/officeDocument/2006/relationships/image" Target="../media/image178.svg"/><Relationship Id="rId14" Type="http://schemas.openxmlformats.org/officeDocument/2006/relationships/image" Target="../media/image146.png"/></Relationships>
</file>

<file path=ppt/slides/_rels/slide27.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9.png"/><Relationship Id="rId7" Type="http://schemas.openxmlformats.org/officeDocument/2006/relationships/image" Target="../media/image190.svg"/><Relationship Id="rId2" Type="http://schemas.openxmlformats.org/officeDocument/2006/relationships/image" Target="../media/image148.png"/><Relationship Id="rId1" Type="http://schemas.openxmlformats.org/officeDocument/2006/relationships/slideLayout" Target="../slideLayouts/slideLayout7.xml"/><Relationship Id="rId6" Type="http://schemas.openxmlformats.org/officeDocument/2006/relationships/image" Target="../media/image151.png"/><Relationship Id="rId5" Type="http://schemas.openxmlformats.org/officeDocument/2006/relationships/image" Target="../media/image188.svg"/><Relationship Id="rId4" Type="http://schemas.openxmlformats.org/officeDocument/2006/relationships/image" Target="../media/image150.png"/><Relationship Id="rId9" Type="http://schemas.openxmlformats.org/officeDocument/2006/relationships/image" Target="../media/image192.svg"/></Relationships>
</file>

<file path=ppt/slides/_rels/slide28.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59.png"/><Relationship Id="rId18" Type="http://schemas.openxmlformats.org/officeDocument/2006/relationships/image" Target="../media/image203.svg"/><Relationship Id="rId3" Type="http://schemas.openxmlformats.org/officeDocument/2006/relationships/image" Target="../media/image194.svg"/><Relationship Id="rId7" Type="http://schemas.openxmlformats.org/officeDocument/2006/relationships/image" Target="../media/image190.svg"/><Relationship Id="rId12" Type="http://schemas.openxmlformats.org/officeDocument/2006/relationships/image" Target="../media/image197.svg"/><Relationship Id="rId17" Type="http://schemas.openxmlformats.org/officeDocument/2006/relationships/image" Target="../media/image161.png"/><Relationship Id="rId2" Type="http://schemas.openxmlformats.org/officeDocument/2006/relationships/image" Target="../media/image153.png"/><Relationship Id="rId16" Type="http://schemas.openxmlformats.org/officeDocument/2006/relationships/image" Target="../media/image201.svg"/><Relationship Id="rId20" Type="http://schemas.openxmlformats.org/officeDocument/2006/relationships/image" Target="../media/image163.png"/><Relationship Id="rId1" Type="http://schemas.openxmlformats.org/officeDocument/2006/relationships/slideLayout" Target="../slideLayouts/slideLayout7.xml"/><Relationship Id="rId6" Type="http://schemas.openxmlformats.org/officeDocument/2006/relationships/image" Target="../media/image155.png"/><Relationship Id="rId11" Type="http://schemas.openxmlformats.org/officeDocument/2006/relationships/image" Target="../media/image158.png"/><Relationship Id="rId5" Type="http://schemas.openxmlformats.org/officeDocument/2006/relationships/image" Target="../media/image188.svg"/><Relationship Id="rId15" Type="http://schemas.openxmlformats.org/officeDocument/2006/relationships/image" Target="../media/image160.png"/><Relationship Id="rId10" Type="http://schemas.openxmlformats.org/officeDocument/2006/relationships/image" Target="../media/image157.jpeg"/><Relationship Id="rId19" Type="http://schemas.openxmlformats.org/officeDocument/2006/relationships/image" Target="../media/image162.png"/><Relationship Id="rId4" Type="http://schemas.openxmlformats.org/officeDocument/2006/relationships/image" Target="../media/image154.png"/><Relationship Id="rId9" Type="http://schemas.openxmlformats.org/officeDocument/2006/relationships/image" Target="../media/image192.svg"/><Relationship Id="rId14" Type="http://schemas.openxmlformats.org/officeDocument/2006/relationships/image" Target="../media/image199.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3.sv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2.jpe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24.svg"/><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9.png"/><Relationship Id="rId5" Type="http://schemas.openxmlformats.org/officeDocument/2006/relationships/image" Target="../media/image37.sv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41.sv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4.sv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1.svg"/><Relationship Id="rId4" Type="http://schemas.openxmlformats.org/officeDocument/2006/relationships/image" Target="../media/image30.png"/><Relationship Id="rId9" Type="http://schemas.openxmlformats.org/officeDocument/2006/relationships/image" Target="../media/image48.sv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36.png"/><Relationship Id="rId4" Type="http://schemas.openxmlformats.org/officeDocument/2006/relationships/image" Target="../media/image5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822074">
            <a:off x="-4801391" y="660634"/>
            <a:ext cx="8856601" cy="4734256"/>
          </a:xfrm>
          <a:custGeom>
            <a:avLst/>
            <a:gdLst/>
            <a:ahLst/>
            <a:cxnLst/>
            <a:rect l="l" t="t" r="r" b="b"/>
            <a:pathLst>
              <a:path w="8856601" h="4734256">
                <a:moveTo>
                  <a:pt x="0" y="0"/>
                </a:moveTo>
                <a:lnTo>
                  <a:pt x="8856601" y="0"/>
                </a:lnTo>
                <a:lnTo>
                  <a:pt x="8856601" y="4734256"/>
                </a:lnTo>
                <a:lnTo>
                  <a:pt x="0" y="4734256"/>
                </a:lnTo>
                <a:lnTo>
                  <a:pt x="0" y="0"/>
                </a:lnTo>
                <a:close/>
              </a:path>
            </a:pathLst>
          </a:custGeom>
          <a:blipFill>
            <a:blip r:embed="rId2" cstate="print">
              <a:alphaModFix amt="8999"/>
              <a:extLst>
                <a:ext uri="{96DAC541-7B7A-43D3-8B79-37D633B846F1}">
                  <asvg:svgBlip xmlns:asvg="http://schemas.microsoft.com/office/drawing/2016/SVG/main" xmlns="" r:embed="rId3"/>
                </a:ext>
              </a:extLst>
            </a:blip>
            <a:stretch>
              <a:fillRect/>
            </a:stretch>
          </a:blipFill>
        </p:spPr>
        <p:txBody>
          <a:bodyPr/>
          <a:lstStyle/>
          <a:p>
            <a:endParaRPr lang="es-ES"/>
          </a:p>
        </p:txBody>
      </p:sp>
      <p:sp>
        <p:nvSpPr>
          <p:cNvPr id="3" name="Freeform 3"/>
          <p:cNvSpPr/>
          <p:nvPr/>
        </p:nvSpPr>
        <p:spPr>
          <a:xfrm flipH="1">
            <a:off x="3588300" y="0"/>
            <a:ext cx="1811700" cy="2160000"/>
          </a:xfrm>
          <a:custGeom>
            <a:avLst/>
            <a:gdLst/>
            <a:ahLst/>
            <a:cxnLst/>
            <a:rect l="l" t="t" r="r" b="b"/>
            <a:pathLst>
              <a:path w="1811700" h="2160000">
                <a:moveTo>
                  <a:pt x="1811700" y="0"/>
                </a:moveTo>
                <a:lnTo>
                  <a:pt x="0" y="0"/>
                </a:lnTo>
                <a:lnTo>
                  <a:pt x="0" y="2160000"/>
                </a:lnTo>
                <a:lnTo>
                  <a:pt x="1811700" y="2160000"/>
                </a:lnTo>
                <a:lnTo>
                  <a:pt x="181170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4" name="Freeform 4"/>
          <p:cNvSpPr/>
          <p:nvPr/>
        </p:nvSpPr>
        <p:spPr>
          <a:xfrm>
            <a:off x="460133" y="1287963"/>
            <a:ext cx="3969318" cy="3031567"/>
          </a:xfrm>
          <a:custGeom>
            <a:avLst/>
            <a:gdLst/>
            <a:ahLst/>
            <a:cxnLst/>
            <a:rect l="l" t="t" r="r" b="b"/>
            <a:pathLst>
              <a:path w="3969318" h="3031567">
                <a:moveTo>
                  <a:pt x="0" y="0"/>
                </a:moveTo>
                <a:lnTo>
                  <a:pt x="3969318" y="0"/>
                </a:lnTo>
                <a:lnTo>
                  <a:pt x="3969318" y="3031567"/>
                </a:lnTo>
                <a:lnTo>
                  <a:pt x="0" y="3031567"/>
                </a:lnTo>
                <a:lnTo>
                  <a:pt x="0" y="0"/>
                </a:lnTo>
                <a:close/>
              </a:path>
            </a:pathLst>
          </a:custGeom>
          <a:blipFill>
            <a:blip r:embed="rId6" cstate="print"/>
            <a:stretch>
              <a:fillRect/>
            </a:stretch>
          </a:blipFill>
        </p:spPr>
        <p:txBody>
          <a:bodyPr/>
          <a:lstStyle/>
          <a:p>
            <a:endParaRPr lang="es-ES"/>
          </a:p>
        </p:txBody>
      </p:sp>
      <p:sp>
        <p:nvSpPr>
          <p:cNvPr id="5" name="Freeform 5"/>
          <p:cNvSpPr/>
          <p:nvPr/>
        </p:nvSpPr>
        <p:spPr>
          <a:xfrm>
            <a:off x="3436711" y="4117785"/>
            <a:ext cx="1786968" cy="1156156"/>
          </a:xfrm>
          <a:custGeom>
            <a:avLst/>
            <a:gdLst/>
            <a:ahLst/>
            <a:cxnLst/>
            <a:rect l="l" t="t" r="r" b="b"/>
            <a:pathLst>
              <a:path w="1786968" h="1156156">
                <a:moveTo>
                  <a:pt x="0" y="0"/>
                </a:moveTo>
                <a:lnTo>
                  <a:pt x="1786968" y="0"/>
                </a:lnTo>
                <a:lnTo>
                  <a:pt x="1786968" y="1156156"/>
                </a:lnTo>
                <a:lnTo>
                  <a:pt x="0" y="1156156"/>
                </a:lnTo>
                <a:lnTo>
                  <a:pt x="0" y="0"/>
                </a:lnTo>
                <a:close/>
              </a:path>
            </a:pathLst>
          </a:custGeom>
          <a:blipFill>
            <a:blip r:embed="rId7" cstate="print"/>
            <a:stretch>
              <a:fillRect l="-4680" t="-13744" r="-4227" b="-16999"/>
            </a:stretch>
          </a:blipFill>
        </p:spPr>
        <p:txBody>
          <a:bodyPr/>
          <a:lstStyle/>
          <a:p>
            <a:endParaRPr lang="es-ES"/>
          </a:p>
        </p:txBody>
      </p:sp>
      <p:sp>
        <p:nvSpPr>
          <p:cNvPr id="6" name="TextBox 6"/>
          <p:cNvSpPr txBox="1"/>
          <p:nvPr/>
        </p:nvSpPr>
        <p:spPr>
          <a:xfrm>
            <a:off x="827783" y="422771"/>
            <a:ext cx="3666367" cy="1154162"/>
          </a:xfrm>
          <a:prstGeom prst="rect">
            <a:avLst/>
          </a:prstGeom>
        </p:spPr>
        <p:txBody>
          <a:bodyPr lIns="0" tIns="0" rIns="0" bIns="0" rtlCol="0" anchor="t">
            <a:spAutoFit/>
          </a:bodyPr>
          <a:lstStyle/>
          <a:p>
            <a:pPr lvl="0" algn="ctr">
              <a:lnSpc>
                <a:spcPts val="3001"/>
              </a:lnSpc>
            </a:pPr>
            <a:r>
              <a:rPr lang="en-US" sz="2679" spc="-174" dirty="0" smtClean="0">
                <a:solidFill>
                  <a:srgbClr val="025424"/>
                </a:solidFill>
                <a:latin typeface="Hachi Maru Pop"/>
                <a:ea typeface="Hachi Maru Pop"/>
                <a:cs typeface="Hachi Maru Pop"/>
                <a:sym typeface="Hachi Maru Pop"/>
              </a:rPr>
              <a:t>Guide to responsible mobile phone use</a:t>
            </a:r>
            <a:endParaRPr lang="en-US" sz="2679" u="none" strike="noStrike" spc="-174" dirty="0">
              <a:solidFill>
                <a:srgbClr val="025424"/>
              </a:solidFill>
              <a:latin typeface="Hachi Maru Pop"/>
              <a:ea typeface="Hachi Maru Pop"/>
              <a:cs typeface="Hachi Maru Pop"/>
              <a:sym typeface="Hachi Maru Po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1829" y="1530978"/>
            <a:ext cx="2487742" cy="2008152"/>
          </a:xfrm>
          <a:custGeom>
            <a:avLst/>
            <a:gdLst/>
            <a:ahLst/>
            <a:cxnLst/>
            <a:rect l="l" t="t" r="r" b="b"/>
            <a:pathLst>
              <a:path w="2487742" h="2008152">
                <a:moveTo>
                  <a:pt x="0" y="0"/>
                </a:moveTo>
                <a:lnTo>
                  <a:pt x="2487742" y="0"/>
                </a:lnTo>
                <a:lnTo>
                  <a:pt x="2487742" y="2008153"/>
                </a:lnTo>
                <a:lnTo>
                  <a:pt x="0" y="2008153"/>
                </a:lnTo>
                <a:lnTo>
                  <a:pt x="0" y="0"/>
                </a:lnTo>
                <a:close/>
              </a:path>
            </a:pathLst>
          </a:custGeom>
          <a:blipFill>
            <a:blip r:embed="rId2" cstate="print">
              <a:alphaModFix amt="97000"/>
              <a:extLst>
                <a:ext uri="{96DAC541-7B7A-43D3-8B79-37D633B846F1}">
                  <asvg:svgBlip xmlns:asvg="http://schemas.microsoft.com/office/drawing/2016/SVG/main" xmlns="" r:embed="rId3"/>
                </a:ext>
              </a:extLst>
            </a:blip>
            <a:stretch>
              <a:fillRect/>
            </a:stretch>
          </a:blipFill>
        </p:spPr>
        <p:txBody>
          <a:bodyPr/>
          <a:lstStyle/>
          <a:p>
            <a:endParaRPr lang="es-ES"/>
          </a:p>
        </p:txBody>
      </p:sp>
      <p:sp>
        <p:nvSpPr>
          <p:cNvPr id="3" name="Freeform 3"/>
          <p:cNvSpPr/>
          <p:nvPr/>
        </p:nvSpPr>
        <p:spPr>
          <a:xfrm rot="-9088816" flipH="1">
            <a:off x="3933818" y="-726442"/>
            <a:ext cx="3338751" cy="2252140"/>
          </a:xfrm>
          <a:custGeom>
            <a:avLst/>
            <a:gdLst/>
            <a:ahLst/>
            <a:cxnLst/>
            <a:rect l="l" t="t" r="r" b="b"/>
            <a:pathLst>
              <a:path w="3338751" h="2252140">
                <a:moveTo>
                  <a:pt x="3338751" y="0"/>
                </a:moveTo>
                <a:lnTo>
                  <a:pt x="0" y="0"/>
                </a:lnTo>
                <a:lnTo>
                  <a:pt x="0" y="2252139"/>
                </a:lnTo>
                <a:lnTo>
                  <a:pt x="3338751" y="2252139"/>
                </a:lnTo>
                <a:lnTo>
                  <a:pt x="3338751" y="0"/>
                </a:lnTo>
                <a:close/>
              </a:path>
            </a:pathLst>
          </a:custGeom>
          <a:blipFill>
            <a:blip r:embed="rId4" cstate="print">
              <a:alphaModFix amt="80000"/>
              <a:extLst>
                <a:ext uri="{96DAC541-7B7A-43D3-8B79-37D633B846F1}">
                  <asvg:svgBlip xmlns:asvg="http://schemas.microsoft.com/office/drawing/2016/SVG/main" xmlns="" r:embed="rId5"/>
                </a:ext>
              </a:extLst>
            </a:blip>
            <a:stretch>
              <a:fillRect/>
            </a:stretch>
          </a:blipFill>
          <a:ln cap="rnd">
            <a:noFill/>
            <a:prstDash val="solid"/>
            <a:round/>
          </a:ln>
        </p:spPr>
        <p:txBody>
          <a:bodyPr/>
          <a:lstStyle/>
          <a:p>
            <a:endParaRPr lang="es-ES"/>
          </a:p>
        </p:txBody>
      </p:sp>
      <p:sp>
        <p:nvSpPr>
          <p:cNvPr id="4" name="Freeform 4"/>
          <p:cNvSpPr/>
          <p:nvPr/>
        </p:nvSpPr>
        <p:spPr>
          <a:xfrm>
            <a:off x="291817" y="1756774"/>
            <a:ext cx="1616769" cy="1677582"/>
          </a:xfrm>
          <a:custGeom>
            <a:avLst/>
            <a:gdLst/>
            <a:ahLst/>
            <a:cxnLst/>
            <a:rect l="l" t="t" r="r" b="b"/>
            <a:pathLst>
              <a:path w="1616769" h="1677582">
                <a:moveTo>
                  <a:pt x="0" y="0"/>
                </a:moveTo>
                <a:lnTo>
                  <a:pt x="1616769" y="0"/>
                </a:lnTo>
                <a:lnTo>
                  <a:pt x="1616769" y="1677582"/>
                </a:lnTo>
                <a:lnTo>
                  <a:pt x="0" y="1677582"/>
                </a:lnTo>
                <a:lnTo>
                  <a:pt x="0" y="0"/>
                </a:lnTo>
                <a:close/>
              </a:path>
            </a:pathLst>
          </a:custGeom>
          <a:blipFill>
            <a:blip r:embed="rId6" cstate="print"/>
            <a:stretch>
              <a:fillRect/>
            </a:stretch>
          </a:blipFill>
        </p:spPr>
        <p:txBody>
          <a:bodyPr/>
          <a:lstStyle/>
          <a:p>
            <a:endParaRPr lang="es-ES"/>
          </a:p>
        </p:txBody>
      </p:sp>
      <p:sp>
        <p:nvSpPr>
          <p:cNvPr id="5" name="Freeform 5"/>
          <p:cNvSpPr/>
          <p:nvPr/>
        </p:nvSpPr>
        <p:spPr>
          <a:xfrm rot="-956099">
            <a:off x="1913293" y="4317716"/>
            <a:ext cx="4644298" cy="1898357"/>
          </a:xfrm>
          <a:custGeom>
            <a:avLst/>
            <a:gdLst/>
            <a:ahLst/>
            <a:cxnLst/>
            <a:rect l="l" t="t" r="r" b="b"/>
            <a:pathLst>
              <a:path w="4644298" h="1898357">
                <a:moveTo>
                  <a:pt x="0" y="0"/>
                </a:moveTo>
                <a:lnTo>
                  <a:pt x="4644297" y="0"/>
                </a:lnTo>
                <a:lnTo>
                  <a:pt x="4644297" y="1898357"/>
                </a:lnTo>
                <a:lnTo>
                  <a:pt x="0" y="1898357"/>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txBody>
          <a:bodyPr/>
          <a:lstStyle/>
          <a:p>
            <a:endParaRPr lang="es-ES"/>
          </a:p>
        </p:txBody>
      </p:sp>
      <p:sp>
        <p:nvSpPr>
          <p:cNvPr id="6" name="TextBox 6"/>
          <p:cNvSpPr txBox="1"/>
          <p:nvPr/>
        </p:nvSpPr>
        <p:spPr>
          <a:xfrm>
            <a:off x="361401" y="948993"/>
            <a:ext cx="4543023" cy="526747"/>
          </a:xfrm>
          <a:prstGeom prst="rect">
            <a:avLst/>
          </a:prstGeom>
        </p:spPr>
        <p:txBody>
          <a:bodyPr lIns="0" tIns="0" rIns="0" bIns="0" rtlCol="0" anchor="t">
            <a:spAutoFit/>
          </a:bodyPr>
          <a:lstStyle/>
          <a:p>
            <a:pPr lvl="0" algn="just">
              <a:lnSpc>
                <a:spcPts val="1399"/>
              </a:lnSpc>
              <a:spcBef>
                <a:spcPct val="0"/>
              </a:spcBef>
            </a:pPr>
            <a:r>
              <a:rPr lang="en-US" sz="999" b="1" dirty="0" smtClean="0">
                <a:solidFill>
                  <a:srgbClr val="000000"/>
                </a:solidFill>
                <a:latin typeface="Century Gothic Paneuropean Bold"/>
                <a:ea typeface="Century Gothic Paneuropean Bold"/>
                <a:cs typeface="Century Gothic Paneuropean Bold"/>
                <a:sym typeface="Century Gothic Paneuropean Bold"/>
              </a:rPr>
              <a:t>This is true for both real material and material generated by artificial intelligence, a technology that allows the creation of texts, images, and videos that appear to be real but are not.</a:t>
            </a:r>
            <a:endParaRPr lang="en-US" sz="999" dirty="0">
              <a:solidFill>
                <a:srgbClr val="000000"/>
              </a:solidFill>
              <a:latin typeface="Century Gothic Paneuropean"/>
              <a:ea typeface="Century Gothic Paneuropean"/>
              <a:cs typeface="Century Gothic Paneuropean"/>
              <a:sym typeface="Century Gothic Paneuropean"/>
            </a:endParaRPr>
          </a:p>
        </p:txBody>
      </p:sp>
      <p:sp>
        <p:nvSpPr>
          <p:cNvPr id="7" name="TextBox 7"/>
          <p:cNvSpPr txBox="1"/>
          <p:nvPr/>
        </p:nvSpPr>
        <p:spPr>
          <a:xfrm>
            <a:off x="2299784" y="1775229"/>
            <a:ext cx="2597906" cy="679714"/>
          </a:xfrm>
          <a:prstGeom prst="rect">
            <a:avLst/>
          </a:prstGeom>
        </p:spPr>
        <p:txBody>
          <a:bodyPr lIns="0" tIns="0" rIns="0" bIns="0" rtlCol="0" anchor="t">
            <a:spAutoFit/>
          </a:bodyPr>
          <a:lstStyle/>
          <a:p>
            <a:pPr marL="0" lvl="0" indent="0" algn="ctr">
              <a:lnSpc>
                <a:spcPts val="1352"/>
              </a:lnSpc>
            </a:pPr>
            <a:r>
              <a:rPr lang="en-US" sz="1024" b="1">
                <a:solidFill>
                  <a:srgbClr val="FFFFFF"/>
                </a:solidFill>
                <a:latin typeface="Century Gothic Paneuropean Bold"/>
                <a:ea typeface="Century Gothic Paneuropean Bold"/>
                <a:cs typeface="Century Gothic Paneuropean Bold"/>
                <a:sym typeface="Century Gothic Paneuropean Bold"/>
              </a:rPr>
              <a:t>Estas creaciones falsas </a:t>
            </a:r>
            <a:r>
              <a:rPr lang="en-US" sz="1024" b="1" i="1">
                <a:solidFill>
                  <a:srgbClr val="FFFFFF"/>
                </a:solidFill>
                <a:latin typeface="Century Gothic Paneuropean Bold Italics"/>
                <a:ea typeface="Century Gothic Paneuropean Bold Italics"/>
                <a:cs typeface="Century Gothic Paneuropean Bold Italics"/>
                <a:sym typeface="Century Gothic Paneuropean Bold Italics"/>
              </a:rPr>
              <a:t>(fakes)</a:t>
            </a:r>
            <a:r>
              <a:rPr lang="en-US" sz="1024" b="1">
                <a:solidFill>
                  <a:srgbClr val="FFFFFF"/>
                </a:solidFill>
                <a:latin typeface="Century Gothic Paneuropean Bold"/>
                <a:ea typeface="Century Gothic Paneuropean Bold"/>
                <a:cs typeface="Century Gothic Paneuropean Bold"/>
                <a:sym typeface="Century Gothic Paneuropean Bold"/>
              </a:rPr>
              <a:t> tienen una apariencia tan realista que pueden producir los mismos daños que una imagen o hecho real.</a:t>
            </a:r>
          </a:p>
        </p:txBody>
      </p:sp>
      <p:sp>
        <p:nvSpPr>
          <p:cNvPr id="8" name="TextBox 8"/>
          <p:cNvSpPr txBox="1"/>
          <p:nvPr/>
        </p:nvSpPr>
        <p:spPr>
          <a:xfrm>
            <a:off x="2335784" y="2746073"/>
            <a:ext cx="2597906" cy="706284"/>
          </a:xfrm>
          <a:prstGeom prst="rect">
            <a:avLst/>
          </a:prstGeom>
        </p:spPr>
        <p:txBody>
          <a:bodyPr lIns="0" tIns="0" rIns="0" bIns="0" rtlCol="0" anchor="t">
            <a:spAutoFit/>
          </a:bodyPr>
          <a:lstStyle/>
          <a:p>
            <a:pPr lvl="0" algn="just">
              <a:lnSpc>
                <a:spcPts val="1399"/>
              </a:lnSpc>
              <a:spcBef>
                <a:spcPct val="0"/>
              </a:spcBef>
            </a:pPr>
            <a:r>
              <a:rPr lang="en-US" sz="999" b="1" spc="-20" dirty="0" smtClean="0">
                <a:solidFill>
                  <a:srgbClr val="000000"/>
                </a:solidFill>
                <a:latin typeface="Century Gothic Paneuropean Bold"/>
                <a:ea typeface="Century Gothic Paneuropean Bold"/>
                <a:cs typeface="Century Gothic Paneuropean Bold"/>
                <a:sym typeface="Century Gothic Paneuropean Bold"/>
              </a:rPr>
              <a:t>It is important to know that it is also a crime to use these fake creations to intimidate or to show a supposed intimate situation involving people, whether minors or not.</a:t>
            </a:r>
            <a:endParaRPr lang="en-US" sz="999" b="1" spc="-20" dirty="0">
              <a:solidFill>
                <a:srgbClr val="000000"/>
              </a:solidFill>
              <a:latin typeface="Century Gothic Paneuropean Bold"/>
              <a:ea typeface="Century Gothic Paneuropean Bold"/>
              <a:cs typeface="Century Gothic Paneuropean Bold"/>
              <a:sym typeface="Century Gothic Paneuropean Bold"/>
            </a:endParaRPr>
          </a:p>
        </p:txBody>
      </p:sp>
      <p:sp>
        <p:nvSpPr>
          <p:cNvPr id="9" name="TextBox 9"/>
          <p:cNvSpPr txBox="1"/>
          <p:nvPr/>
        </p:nvSpPr>
        <p:spPr>
          <a:xfrm>
            <a:off x="325401" y="3707127"/>
            <a:ext cx="4675147" cy="1077218"/>
          </a:xfrm>
          <a:prstGeom prst="rect">
            <a:avLst/>
          </a:prstGeom>
        </p:spPr>
        <p:txBody>
          <a:bodyPr lIns="0" tIns="0" rIns="0" bIns="0" rtlCol="0" anchor="t">
            <a:spAutoFit/>
          </a:bodyPr>
          <a:lstStyle/>
          <a:p>
            <a:pPr algn="just">
              <a:lnSpc>
                <a:spcPts val="1399"/>
              </a:lnSpc>
            </a:pPr>
            <a:r>
              <a:rPr lang="en-US" sz="999" dirty="0" smtClean="0">
                <a:solidFill>
                  <a:srgbClr val="000000"/>
                </a:solidFill>
                <a:latin typeface="Century Gothic Paneuropean"/>
                <a:ea typeface="Century Gothic Paneuropean"/>
                <a:cs typeface="Century Gothic Paneuropean"/>
                <a:sym typeface="Century Gothic Paneuropean"/>
              </a:rPr>
              <a:t>Young people and adults should be aware of the offences and crimes that can result from the use of these artificial intelligence tools, which are already regulated by new European legislation. </a:t>
            </a:r>
          </a:p>
          <a:p>
            <a:pPr algn="just">
              <a:lnSpc>
                <a:spcPts val="1399"/>
              </a:lnSpc>
            </a:pPr>
            <a:endParaRPr lang="en-US" sz="999" dirty="0">
              <a:solidFill>
                <a:srgbClr val="000000"/>
              </a:solidFill>
              <a:latin typeface="Century Gothic Paneuropean"/>
              <a:ea typeface="Century Gothic Paneuropean"/>
              <a:cs typeface="Century Gothic Paneuropean"/>
              <a:sym typeface="Century Gothic Paneuropean"/>
            </a:endParaRPr>
          </a:p>
          <a:p>
            <a:pPr lvl="0" algn="just">
              <a:lnSpc>
                <a:spcPts val="1399"/>
              </a:lnSpc>
              <a:spcBef>
                <a:spcPct val="0"/>
              </a:spcBef>
            </a:pPr>
            <a:r>
              <a:rPr lang="en-US" sz="999" b="1" dirty="0" smtClean="0">
                <a:solidFill>
                  <a:srgbClr val="000000"/>
                </a:solidFill>
                <a:latin typeface="Century Gothic Paneuropean Bold"/>
                <a:ea typeface="Century Gothic Paneuropean Bold"/>
                <a:cs typeface="Century Gothic Paneuropean Bold"/>
                <a:sym typeface="Century Gothic Paneuropean Bold"/>
              </a:rPr>
              <a:t>Tools such as Chat GPT and many other applications used to generate virtual content are well known.</a:t>
            </a:r>
            <a:endParaRPr lang="en-US" sz="999" b="1" dirty="0">
              <a:solidFill>
                <a:srgbClr val="000000"/>
              </a:solidFill>
              <a:latin typeface="Century Gothic Paneuropean Bold"/>
              <a:ea typeface="Century Gothic Paneuropean Bold"/>
              <a:cs typeface="Century Gothic Paneuropean Bold"/>
              <a:sym typeface="Century Gothic Paneuropean Bold"/>
            </a:endParaRPr>
          </a:p>
        </p:txBody>
      </p:sp>
      <p:sp>
        <p:nvSpPr>
          <p:cNvPr id="10" name="TextBox 10"/>
          <p:cNvSpPr txBox="1"/>
          <p:nvPr/>
        </p:nvSpPr>
        <p:spPr>
          <a:xfrm>
            <a:off x="5095664" y="5072433"/>
            <a:ext cx="102245"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9.</a:t>
            </a:r>
          </a:p>
        </p:txBody>
      </p:sp>
      <p:sp>
        <p:nvSpPr>
          <p:cNvPr id="11" name="TextBox 11"/>
          <p:cNvSpPr txBox="1"/>
          <p:nvPr/>
        </p:nvSpPr>
        <p:spPr>
          <a:xfrm>
            <a:off x="325400" y="305690"/>
            <a:ext cx="2144750" cy="102592"/>
          </a:xfrm>
          <a:prstGeom prst="rect">
            <a:avLst/>
          </a:prstGeom>
        </p:spPr>
        <p:txBody>
          <a:bodyPr wrap="square" lIns="0" tIns="0" rIns="0" bIns="0" rtlCol="0" anchor="t">
            <a:spAutoFit/>
          </a:bodyPr>
          <a:lstStyle/>
          <a:p>
            <a:pPr>
              <a:lnSpc>
                <a:spcPts val="789"/>
              </a:lnSpc>
            </a:pPr>
            <a:r>
              <a:rPr lang="en-US" sz="593" spc="-12" dirty="0" smtClean="0">
                <a:solidFill>
                  <a:srgbClr val="000000"/>
                </a:solidFill>
                <a:latin typeface="Hachi Maru Pop"/>
                <a:ea typeface="Hachi Maru Pop"/>
                <a:cs typeface="Hachi Maru Pop"/>
                <a:sym typeface="Hachi Maru Pop"/>
              </a:rPr>
              <a:t>Guide to responsible mobile phone use</a:t>
            </a:r>
            <a:endParaRPr lang="en-US" sz="593" spc="-12" dirty="0">
              <a:solidFill>
                <a:srgbClr val="000000"/>
              </a:solidFill>
              <a:latin typeface="Hachi Maru Pop"/>
              <a:ea typeface="Hachi Maru Pop"/>
              <a:cs typeface="Hachi Maru Pop"/>
              <a:sym typeface="Hachi Maru Po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2384" y="4057675"/>
            <a:ext cx="3340128" cy="1166986"/>
          </a:xfrm>
          <a:prstGeom prst="rect">
            <a:avLst/>
          </a:prstGeom>
        </p:spPr>
        <p:txBody>
          <a:bodyPr lIns="0" tIns="0" rIns="0" bIns="0" rtlCol="0" anchor="t">
            <a:spAutoFit/>
          </a:bodyPr>
          <a:lstStyle/>
          <a:p>
            <a:pPr lvl="0" algn="just">
              <a:lnSpc>
                <a:spcPts val="1323"/>
              </a:lnSpc>
              <a:spcBef>
                <a:spcPct val="0"/>
              </a:spcBef>
            </a:pPr>
            <a:r>
              <a:rPr lang="en-US" sz="945" b="1" dirty="0" smtClean="0">
                <a:solidFill>
                  <a:srgbClr val="000000"/>
                </a:solidFill>
                <a:latin typeface="Century Gothic Paneuropean"/>
                <a:ea typeface="Century Gothic Paneuropean"/>
                <a:cs typeface="Century Gothic Paneuropean"/>
                <a:sym typeface="Century Gothic Paneuropean"/>
              </a:rPr>
              <a:t>If minors are over 14 years of age, they are also liable for crimes defined in the Criminal Code, </a:t>
            </a:r>
            <a:r>
              <a:rPr lang="en-US" sz="945" dirty="0" smtClean="0">
                <a:solidFill>
                  <a:srgbClr val="000000"/>
                </a:solidFill>
                <a:latin typeface="Century Gothic Paneuropean"/>
                <a:ea typeface="Century Gothic Paneuropean"/>
                <a:cs typeface="Century Gothic Paneuropean"/>
                <a:sym typeface="Century Gothic Paneuropean"/>
              </a:rPr>
              <a:t>such as harassment, threats or the dissemination or forwarding of images that seriously undermine a person's privacy, even if they were obtained with their permission. Examples of such crimes </a:t>
            </a:r>
            <a:r>
              <a:rPr lang="en-US" sz="945" b="1" dirty="0" smtClean="0">
                <a:solidFill>
                  <a:srgbClr val="000000"/>
                </a:solidFill>
                <a:latin typeface="Century Gothic Paneuropean"/>
                <a:ea typeface="Century Gothic Paneuropean"/>
                <a:cs typeface="Century Gothic Paneuropean"/>
                <a:sym typeface="Century Gothic Paneuropean"/>
              </a:rPr>
              <a:t>include </a:t>
            </a:r>
            <a:r>
              <a:rPr lang="en-US" sz="945" b="1" dirty="0" err="1" smtClean="0">
                <a:solidFill>
                  <a:srgbClr val="000000"/>
                </a:solidFill>
                <a:latin typeface="Century Gothic Paneuropean"/>
                <a:ea typeface="Century Gothic Paneuropean"/>
                <a:cs typeface="Century Gothic Paneuropean"/>
                <a:sym typeface="Century Gothic Paneuropean"/>
              </a:rPr>
              <a:t>sexting</a:t>
            </a:r>
            <a:r>
              <a:rPr lang="en-US" sz="945" b="1" dirty="0" smtClean="0">
                <a:solidFill>
                  <a:srgbClr val="000000"/>
                </a:solidFill>
                <a:latin typeface="Century Gothic Paneuropean"/>
                <a:ea typeface="Century Gothic Paneuropean"/>
                <a:cs typeface="Century Gothic Paneuropean"/>
                <a:sym typeface="Century Gothic Paneuropean"/>
              </a:rPr>
              <a:t>, </a:t>
            </a:r>
            <a:r>
              <a:rPr lang="en-US" sz="945" b="1" dirty="0" err="1" smtClean="0">
                <a:solidFill>
                  <a:srgbClr val="000000"/>
                </a:solidFill>
                <a:latin typeface="Century Gothic Paneuropean"/>
                <a:ea typeface="Century Gothic Paneuropean"/>
                <a:cs typeface="Century Gothic Paneuropean"/>
                <a:sym typeface="Century Gothic Paneuropean"/>
              </a:rPr>
              <a:t>cyberstalking</a:t>
            </a:r>
            <a:r>
              <a:rPr lang="en-US" sz="945" b="1" dirty="0" smtClean="0">
                <a:solidFill>
                  <a:srgbClr val="000000"/>
                </a:solidFill>
                <a:latin typeface="Century Gothic Paneuropean"/>
                <a:ea typeface="Century Gothic Paneuropean"/>
                <a:cs typeface="Century Gothic Paneuropean"/>
                <a:sym typeface="Century Gothic Paneuropean"/>
              </a:rPr>
              <a:t> and </a:t>
            </a:r>
            <a:r>
              <a:rPr lang="en-US" sz="945" b="1" dirty="0" err="1" smtClean="0">
                <a:solidFill>
                  <a:srgbClr val="000000"/>
                </a:solidFill>
                <a:latin typeface="Century Gothic Paneuropean"/>
                <a:ea typeface="Century Gothic Paneuropean"/>
                <a:cs typeface="Century Gothic Paneuropean"/>
                <a:sym typeface="Century Gothic Paneuropean"/>
              </a:rPr>
              <a:t>cyberbullying</a:t>
            </a:r>
            <a:r>
              <a:rPr lang="en-US" sz="945" b="1" dirty="0" smtClean="0">
                <a:solidFill>
                  <a:srgbClr val="000000"/>
                </a:solidFill>
                <a:latin typeface="Century Gothic Paneuropean"/>
                <a:ea typeface="Century Gothic Paneuropean"/>
                <a:cs typeface="Century Gothic Paneuropean"/>
                <a:sym typeface="Century Gothic Paneuropean"/>
              </a:rPr>
              <a:t>.</a:t>
            </a:r>
            <a:endParaRPr lang="en-US" sz="945" b="1" dirty="0">
              <a:solidFill>
                <a:srgbClr val="000000"/>
              </a:solidFill>
              <a:latin typeface="Century Gothic Paneuropean Bold"/>
              <a:ea typeface="Century Gothic Paneuropean Bold"/>
              <a:cs typeface="Century Gothic Paneuropean Bold"/>
              <a:sym typeface="Century Gothic Paneuropean Bold"/>
            </a:endParaRPr>
          </a:p>
        </p:txBody>
      </p:sp>
      <p:sp>
        <p:nvSpPr>
          <p:cNvPr id="3" name="TextBox 3"/>
          <p:cNvSpPr txBox="1"/>
          <p:nvPr/>
        </p:nvSpPr>
        <p:spPr>
          <a:xfrm>
            <a:off x="410632" y="542920"/>
            <a:ext cx="334923" cy="215451"/>
          </a:xfrm>
          <a:prstGeom prst="rect">
            <a:avLst/>
          </a:prstGeom>
        </p:spPr>
        <p:txBody>
          <a:bodyPr lIns="0" tIns="0" rIns="0" bIns="0" rtlCol="0" anchor="t">
            <a:spAutoFit/>
          </a:bodyPr>
          <a:lstStyle/>
          <a:p>
            <a:pPr marL="0" lvl="0" indent="0" algn="l">
              <a:lnSpc>
                <a:spcPts val="1774"/>
              </a:lnSpc>
              <a:spcBef>
                <a:spcPct val="0"/>
              </a:spcBef>
            </a:pPr>
            <a:r>
              <a:rPr lang="en-US" sz="1267" u="none" strike="noStrike">
                <a:solidFill>
                  <a:srgbClr val="010204"/>
                </a:solidFill>
                <a:latin typeface="Hachi Maru Pop"/>
                <a:ea typeface="Hachi Maru Pop"/>
                <a:cs typeface="Hachi Maru Pop"/>
                <a:sym typeface="Hachi Maru Pop"/>
              </a:rPr>
              <a:t>4.1</a:t>
            </a:r>
          </a:p>
        </p:txBody>
      </p:sp>
      <p:sp>
        <p:nvSpPr>
          <p:cNvPr id="4" name="TextBox 4"/>
          <p:cNvSpPr txBox="1"/>
          <p:nvPr/>
        </p:nvSpPr>
        <p:spPr>
          <a:xfrm>
            <a:off x="736107" y="553351"/>
            <a:ext cx="3401855" cy="215451"/>
          </a:xfrm>
          <a:prstGeom prst="rect">
            <a:avLst/>
          </a:prstGeom>
        </p:spPr>
        <p:txBody>
          <a:bodyPr lIns="0" tIns="0" rIns="0" bIns="0" rtlCol="0" anchor="t">
            <a:spAutoFit/>
          </a:bodyPr>
          <a:lstStyle/>
          <a:p>
            <a:pPr lvl="0">
              <a:lnSpc>
                <a:spcPts val="1774"/>
              </a:lnSpc>
              <a:spcBef>
                <a:spcPct val="0"/>
              </a:spcBef>
            </a:pPr>
            <a:r>
              <a:rPr lang="en-US" sz="1267" dirty="0" smtClean="0">
                <a:solidFill>
                  <a:srgbClr val="010204"/>
                </a:solidFill>
                <a:latin typeface="Hachi Maru Pop"/>
                <a:ea typeface="Hachi Maru Pop"/>
                <a:cs typeface="Hachi Maru Pop"/>
                <a:sym typeface="Hachi Maru Pop"/>
              </a:rPr>
              <a:t>Types of liability</a:t>
            </a:r>
            <a:endParaRPr lang="en-US" sz="1267" dirty="0">
              <a:solidFill>
                <a:srgbClr val="010204"/>
              </a:solidFill>
              <a:latin typeface="Hachi Maru Pop"/>
              <a:ea typeface="Hachi Maru Pop"/>
              <a:cs typeface="Hachi Maru Pop"/>
              <a:sym typeface="Hachi Maru Pop"/>
            </a:endParaRPr>
          </a:p>
        </p:txBody>
      </p:sp>
      <p:grpSp>
        <p:nvGrpSpPr>
          <p:cNvPr id="5" name="Group 5"/>
          <p:cNvGrpSpPr/>
          <p:nvPr/>
        </p:nvGrpSpPr>
        <p:grpSpPr>
          <a:xfrm>
            <a:off x="410632" y="897798"/>
            <a:ext cx="1843077" cy="270242"/>
            <a:chOff x="0" y="0"/>
            <a:chExt cx="924724" cy="135588"/>
          </a:xfrm>
        </p:grpSpPr>
        <p:sp>
          <p:nvSpPr>
            <p:cNvPr id="6" name="Freeform 6"/>
            <p:cNvSpPr/>
            <p:nvPr/>
          </p:nvSpPr>
          <p:spPr>
            <a:xfrm>
              <a:off x="0" y="0"/>
              <a:ext cx="924724" cy="135588"/>
            </a:xfrm>
            <a:custGeom>
              <a:avLst/>
              <a:gdLst/>
              <a:ahLst/>
              <a:cxnLst/>
              <a:rect l="l" t="t" r="r" b="b"/>
              <a:pathLst>
                <a:path w="924724" h="135588">
                  <a:moveTo>
                    <a:pt x="67794" y="0"/>
                  </a:moveTo>
                  <a:lnTo>
                    <a:pt x="856930" y="0"/>
                  </a:lnTo>
                  <a:cubicBezTo>
                    <a:pt x="874910" y="0"/>
                    <a:pt x="892154" y="7143"/>
                    <a:pt x="904868" y="19856"/>
                  </a:cubicBezTo>
                  <a:cubicBezTo>
                    <a:pt x="917581" y="32570"/>
                    <a:pt x="924724" y="49814"/>
                    <a:pt x="924724" y="67794"/>
                  </a:cubicBezTo>
                  <a:lnTo>
                    <a:pt x="924724" y="67794"/>
                  </a:lnTo>
                  <a:cubicBezTo>
                    <a:pt x="924724" y="105236"/>
                    <a:pt x="894372" y="135588"/>
                    <a:pt x="856930" y="135588"/>
                  </a:cubicBezTo>
                  <a:lnTo>
                    <a:pt x="67794" y="135588"/>
                  </a:lnTo>
                  <a:cubicBezTo>
                    <a:pt x="49814" y="135588"/>
                    <a:pt x="32570" y="128445"/>
                    <a:pt x="19856" y="115732"/>
                  </a:cubicBezTo>
                  <a:cubicBezTo>
                    <a:pt x="7143" y="103018"/>
                    <a:pt x="0" y="85774"/>
                    <a:pt x="0" y="67794"/>
                  </a:cubicBezTo>
                  <a:lnTo>
                    <a:pt x="0" y="67794"/>
                  </a:lnTo>
                  <a:cubicBezTo>
                    <a:pt x="0" y="49814"/>
                    <a:pt x="7143" y="32570"/>
                    <a:pt x="19856" y="19856"/>
                  </a:cubicBezTo>
                  <a:cubicBezTo>
                    <a:pt x="32570" y="7143"/>
                    <a:pt x="49814" y="0"/>
                    <a:pt x="67794" y="0"/>
                  </a:cubicBezTo>
                  <a:close/>
                </a:path>
              </a:pathLst>
            </a:custGeom>
            <a:solidFill>
              <a:srgbClr val="669608">
                <a:alpha val="40000"/>
              </a:srgbClr>
            </a:solidFill>
          </p:spPr>
          <p:txBody>
            <a:bodyPr/>
            <a:lstStyle/>
            <a:p>
              <a:endParaRPr lang="es-ES"/>
            </a:p>
          </p:txBody>
        </p:sp>
        <p:sp>
          <p:nvSpPr>
            <p:cNvPr id="7" name="TextBox 7"/>
            <p:cNvSpPr txBox="1"/>
            <p:nvPr/>
          </p:nvSpPr>
          <p:spPr>
            <a:xfrm>
              <a:off x="0" y="-19050"/>
              <a:ext cx="924724" cy="154638"/>
            </a:xfrm>
            <a:prstGeom prst="rect">
              <a:avLst/>
            </a:prstGeom>
          </p:spPr>
          <p:txBody>
            <a:bodyPr lIns="50800" tIns="50800" rIns="50800" bIns="50800" rtlCol="0" anchor="ctr"/>
            <a:lstStyle/>
            <a:p>
              <a:pPr algn="ctr">
                <a:lnSpc>
                  <a:spcPts val="1620"/>
                </a:lnSpc>
              </a:pPr>
              <a:endParaRPr/>
            </a:p>
          </p:txBody>
        </p:sp>
      </p:grpSp>
      <p:sp>
        <p:nvSpPr>
          <p:cNvPr id="8" name="TextBox 8"/>
          <p:cNvSpPr txBox="1"/>
          <p:nvPr/>
        </p:nvSpPr>
        <p:spPr>
          <a:xfrm>
            <a:off x="511887" y="946466"/>
            <a:ext cx="669846" cy="163381"/>
          </a:xfrm>
          <a:prstGeom prst="rect">
            <a:avLst/>
          </a:prstGeom>
        </p:spPr>
        <p:txBody>
          <a:bodyPr lIns="0" tIns="0" rIns="0" bIns="0" rtlCol="0" anchor="t">
            <a:spAutoFit/>
          </a:bodyPr>
          <a:lstStyle/>
          <a:p>
            <a:pPr marL="0" lvl="0" indent="0" algn="l">
              <a:lnSpc>
                <a:spcPts val="1494"/>
              </a:lnSpc>
              <a:spcBef>
                <a:spcPct val="0"/>
              </a:spcBef>
            </a:pPr>
            <a:r>
              <a:rPr lang="en-US" sz="1067" u="none" strike="noStrike" spc="-95">
                <a:solidFill>
                  <a:srgbClr val="2E2925"/>
                </a:solidFill>
                <a:latin typeface="Hachi Maru Pop"/>
                <a:ea typeface="Hachi Maru Pop"/>
                <a:cs typeface="Hachi Maru Pop"/>
                <a:sym typeface="Hachi Maru Pop"/>
              </a:rPr>
              <a:t>4.1.1</a:t>
            </a:r>
          </a:p>
        </p:txBody>
      </p:sp>
      <p:sp>
        <p:nvSpPr>
          <p:cNvPr id="9" name="TextBox 9"/>
          <p:cNvSpPr txBox="1"/>
          <p:nvPr/>
        </p:nvSpPr>
        <p:spPr>
          <a:xfrm>
            <a:off x="906283" y="946466"/>
            <a:ext cx="1611366" cy="176972"/>
          </a:xfrm>
          <a:prstGeom prst="rect">
            <a:avLst/>
          </a:prstGeom>
        </p:spPr>
        <p:txBody>
          <a:bodyPr lIns="0" tIns="0" rIns="0" bIns="0" rtlCol="0" anchor="t">
            <a:spAutoFit/>
          </a:bodyPr>
          <a:lstStyle/>
          <a:p>
            <a:pPr lvl="0">
              <a:lnSpc>
                <a:spcPts val="1494"/>
              </a:lnSpc>
              <a:spcBef>
                <a:spcPct val="0"/>
              </a:spcBef>
            </a:pPr>
            <a:r>
              <a:rPr lang="en-US" sz="1067" dirty="0" smtClean="0">
                <a:solidFill>
                  <a:srgbClr val="2E2925"/>
                </a:solidFill>
                <a:latin typeface="Hachi Maru Pop"/>
                <a:ea typeface="Hachi Maru Pop"/>
                <a:cs typeface="Hachi Maru Pop"/>
                <a:sym typeface="Hachi Maru Pop"/>
              </a:rPr>
              <a:t>Administrative</a:t>
            </a:r>
            <a:endParaRPr lang="en-US" sz="1067" dirty="0">
              <a:solidFill>
                <a:srgbClr val="2E2925"/>
              </a:solidFill>
              <a:latin typeface="Hachi Maru Pop"/>
              <a:ea typeface="Hachi Maru Pop"/>
              <a:cs typeface="Hachi Maru Pop"/>
              <a:sym typeface="Hachi Maru Pop"/>
            </a:endParaRPr>
          </a:p>
        </p:txBody>
      </p:sp>
      <p:sp>
        <p:nvSpPr>
          <p:cNvPr id="10" name="TextBox 10"/>
          <p:cNvSpPr txBox="1"/>
          <p:nvPr/>
        </p:nvSpPr>
        <p:spPr>
          <a:xfrm>
            <a:off x="292384" y="1268460"/>
            <a:ext cx="4816063" cy="1000274"/>
          </a:xfrm>
          <a:prstGeom prst="rect">
            <a:avLst/>
          </a:prstGeom>
        </p:spPr>
        <p:txBody>
          <a:bodyPr lIns="0" tIns="0" rIns="0" bIns="0" rtlCol="0" anchor="t">
            <a:spAutoFit/>
          </a:bodyPr>
          <a:lstStyle/>
          <a:p>
            <a:pPr lvl="0" algn="just">
              <a:lnSpc>
                <a:spcPts val="1348"/>
              </a:lnSpc>
              <a:spcBef>
                <a:spcPct val="0"/>
              </a:spcBef>
            </a:pPr>
            <a:r>
              <a:rPr lang="en-US" sz="963" dirty="0" smtClean="0">
                <a:solidFill>
                  <a:srgbClr val="000000"/>
                </a:solidFill>
                <a:latin typeface="Century Gothic Paneuropean"/>
                <a:ea typeface="Century Gothic Paneuropean"/>
                <a:cs typeface="Century Gothic Paneuropean"/>
                <a:sym typeface="Century Gothic Paneuropean"/>
              </a:rPr>
              <a:t>For example, </a:t>
            </a:r>
            <a:r>
              <a:rPr lang="en-US" sz="963" b="1" dirty="0" smtClean="0">
                <a:solidFill>
                  <a:srgbClr val="000000"/>
                </a:solidFill>
                <a:latin typeface="Century Gothic Paneuropean"/>
                <a:ea typeface="Century Gothic Paneuropean"/>
                <a:cs typeface="Century Gothic Paneuropean"/>
                <a:sym typeface="Century Gothic Paneuropean"/>
              </a:rPr>
              <a:t>obtaining and publishing sensitive information (images, audio, videos or information of a sexual or violent nature) without consent </a:t>
            </a:r>
            <a:r>
              <a:rPr lang="en-US" sz="963" dirty="0" smtClean="0">
                <a:solidFill>
                  <a:srgbClr val="000000"/>
                </a:solidFill>
                <a:latin typeface="Century Gothic Paneuropean"/>
                <a:ea typeface="Century Gothic Paneuropean"/>
                <a:cs typeface="Century Gothic Paneuropean"/>
                <a:sym typeface="Century Gothic Paneuropean"/>
              </a:rPr>
              <a:t>that allows a person to be identified.</a:t>
            </a:r>
            <a:endParaRPr lang="en-US" sz="963" u="none" strike="noStrike" dirty="0">
              <a:solidFill>
                <a:srgbClr val="000000"/>
              </a:solidFill>
              <a:latin typeface="Century Gothic Paneuropean"/>
              <a:ea typeface="Century Gothic Paneuropean"/>
              <a:cs typeface="Century Gothic Paneuropean"/>
              <a:sym typeface="Century Gothic Paneuropean"/>
            </a:endParaRPr>
          </a:p>
          <a:p>
            <a:pPr lvl="0" algn="just">
              <a:lnSpc>
                <a:spcPts val="1348"/>
              </a:lnSpc>
              <a:spcBef>
                <a:spcPct val="0"/>
              </a:spcBef>
            </a:pPr>
            <a:r>
              <a:rPr lang="en-US" sz="963" dirty="0" smtClean="0">
                <a:solidFill>
                  <a:srgbClr val="000000"/>
                </a:solidFill>
                <a:latin typeface="Century Gothic Paneuropean"/>
                <a:ea typeface="Century Gothic Paneuropean"/>
                <a:cs typeface="Century Gothic Paneuropean"/>
                <a:sym typeface="Century Gothic Paneuropean"/>
              </a:rPr>
              <a:t>This may result in financial penalties for those who have published or contributed to the dissemination of such information</a:t>
            </a:r>
            <a:r>
              <a:rPr lang="en-US" sz="963" b="1" dirty="0" smtClean="0">
                <a:solidFill>
                  <a:srgbClr val="000000"/>
                </a:solidFill>
                <a:latin typeface="Century Gothic Paneuropean"/>
                <a:ea typeface="Century Gothic Paneuropean"/>
                <a:cs typeface="Century Gothic Paneuropean"/>
                <a:sym typeface="Century Gothic Paneuropean"/>
              </a:rPr>
              <a:t>. Parents or guardians are jointly and severally liable for this.</a:t>
            </a:r>
            <a:endParaRPr lang="en-US" sz="963" b="1" u="none" strike="noStrike" dirty="0">
              <a:solidFill>
                <a:srgbClr val="000000"/>
              </a:solidFill>
              <a:latin typeface="Century Gothic Paneuropean Bold"/>
              <a:ea typeface="Century Gothic Paneuropean Bold"/>
              <a:cs typeface="Century Gothic Paneuropean Bold"/>
              <a:sym typeface="Century Gothic Paneuropean Bold"/>
            </a:endParaRPr>
          </a:p>
        </p:txBody>
      </p:sp>
      <p:sp>
        <p:nvSpPr>
          <p:cNvPr id="11" name="Freeform 11"/>
          <p:cNvSpPr/>
          <p:nvPr/>
        </p:nvSpPr>
        <p:spPr>
          <a:xfrm>
            <a:off x="172009" y="2370794"/>
            <a:ext cx="1462778" cy="1245190"/>
          </a:xfrm>
          <a:custGeom>
            <a:avLst/>
            <a:gdLst/>
            <a:ahLst/>
            <a:cxnLst/>
            <a:rect l="l" t="t" r="r" b="b"/>
            <a:pathLst>
              <a:path w="1462778" h="1245190">
                <a:moveTo>
                  <a:pt x="0" y="0"/>
                </a:moveTo>
                <a:lnTo>
                  <a:pt x="1462778" y="0"/>
                </a:lnTo>
                <a:lnTo>
                  <a:pt x="1462778" y="1245190"/>
                </a:lnTo>
                <a:lnTo>
                  <a:pt x="0" y="124519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s-ES"/>
          </a:p>
        </p:txBody>
      </p:sp>
      <p:grpSp>
        <p:nvGrpSpPr>
          <p:cNvPr id="12" name="Group 12"/>
          <p:cNvGrpSpPr/>
          <p:nvPr/>
        </p:nvGrpSpPr>
        <p:grpSpPr>
          <a:xfrm>
            <a:off x="1884421" y="2429758"/>
            <a:ext cx="1063302" cy="270242"/>
            <a:chOff x="0" y="0"/>
            <a:chExt cx="533489" cy="135588"/>
          </a:xfrm>
        </p:grpSpPr>
        <p:sp>
          <p:nvSpPr>
            <p:cNvPr id="13" name="Freeform 13"/>
            <p:cNvSpPr/>
            <p:nvPr/>
          </p:nvSpPr>
          <p:spPr>
            <a:xfrm>
              <a:off x="0" y="0"/>
              <a:ext cx="533489" cy="135588"/>
            </a:xfrm>
            <a:custGeom>
              <a:avLst/>
              <a:gdLst/>
              <a:ahLst/>
              <a:cxnLst/>
              <a:rect l="l" t="t" r="r" b="b"/>
              <a:pathLst>
                <a:path w="533489" h="135588">
                  <a:moveTo>
                    <a:pt x="67794" y="0"/>
                  </a:moveTo>
                  <a:lnTo>
                    <a:pt x="465695" y="0"/>
                  </a:lnTo>
                  <a:cubicBezTo>
                    <a:pt x="483675" y="0"/>
                    <a:pt x="500919" y="7143"/>
                    <a:pt x="513633" y="19856"/>
                  </a:cubicBezTo>
                  <a:cubicBezTo>
                    <a:pt x="526346" y="32570"/>
                    <a:pt x="533489" y="49814"/>
                    <a:pt x="533489" y="67794"/>
                  </a:cubicBezTo>
                  <a:lnTo>
                    <a:pt x="533489" y="67794"/>
                  </a:lnTo>
                  <a:cubicBezTo>
                    <a:pt x="533489" y="105236"/>
                    <a:pt x="503137" y="135588"/>
                    <a:pt x="465695" y="135588"/>
                  </a:cubicBezTo>
                  <a:lnTo>
                    <a:pt x="67794" y="135588"/>
                  </a:lnTo>
                  <a:cubicBezTo>
                    <a:pt x="49814" y="135588"/>
                    <a:pt x="32570" y="128445"/>
                    <a:pt x="19856" y="115732"/>
                  </a:cubicBezTo>
                  <a:cubicBezTo>
                    <a:pt x="7143" y="103018"/>
                    <a:pt x="0" y="85774"/>
                    <a:pt x="0" y="67794"/>
                  </a:cubicBezTo>
                  <a:lnTo>
                    <a:pt x="0" y="67794"/>
                  </a:lnTo>
                  <a:cubicBezTo>
                    <a:pt x="0" y="49814"/>
                    <a:pt x="7143" y="32570"/>
                    <a:pt x="19856" y="19856"/>
                  </a:cubicBezTo>
                  <a:cubicBezTo>
                    <a:pt x="32570" y="7143"/>
                    <a:pt x="49814" y="0"/>
                    <a:pt x="67794" y="0"/>
                  </a:cubicBezTo>
                  <a:close/>
                </a:path>
              </a:pathLst>
            </a:custGeom>
            <a:solidFill>
              <a:srgbClr val="669608">
                <a:alpha val="40000"/>
              </a:srgbClr>
            </a:solidFill>
          </p:spPr>
          <p:txBody>
            <a:bodyPr/>
            <a:lstStyle/>
            <a:p>
              <a:endParaRPr lang="es-ES"/>
            </a:p>
          </p:txBody>
        </p:sp>
        <p:sp>
          <p:nvSpPr>
            <p:cNvPr id="14" name="TextBox 14"/>
            <p:cNvSpPr txBox="1"/>
            <p:nvPr/>
          </p:nvSpPr>
          <p:spPr>
            <a:xfrm>
              <a:off x="0" y="-19050"/>
              <a:ext cx="533489" cy="154638"/>
            </a:xfrm>
            <a:prstGeom prst="rect">
              <a:avLst/>
            </a:prstGeom>
          </p:spPr>
          <p:txBody>
            <a:bodyPr lIns="50800" tIns="50800" rIns="50800" bIns="50800" rtlCol="0" anchor="ctr"/>
            <a:lstStyle/>
            <a:p>
              <a:pPr algn="ctr">
                <a:lnSpc>
                  <a:spcPts val="1620"/>
                </a:lnSpc>
              </a:pPr>
              <a:endParaRPr/>
            </a:p>
          </p:txBody>
        </p:sp>
      </p:grpSp>
      <p:sp>
        <p:nvSpPr>
          <p:cNvPr id="15" name="TextBox 15"/>
          <p:cNvSpPr txBox="1"/>
          <p:nvPr/>
        </p:nvSpPr>
        <p:spPr>
          <a:xfrm>
            <a:off x="1982005" y="2473187"/>
            <a:ext cx="453625" cy="163381"/>
          </a:xfrm>
          <a:prstGeom prst="rect">
            <a:avLst/>
          </a:prstGeom>
        </p:spPr>
        <p:txBody>
          <a:bodyPr lIns="0" tIns="0" rIns="0" bIns="0" rtlCol="0" anchor="t">
            <a:spAutoFit/>
          </a:bodyPr>
          <a:lstStyle/>
          <a:p>
            <a:pPr marL="0" lvl="0" indent="0" algn="l">
              <a:lnSpc>
                <a:spcPts val="1494"/>
              </a:lnSpc>
              <a:spcBef>
                <a:spcPct val="0"/>
              </a:spcBef>
            </a:pPr>
            <a:r>
              <a:rPr lang="en-US" sz="1067" u="none" strike="noStrike" spc="-95">
                <a:solidFill>
                  <a:srgbClr val="2E2925"/>
                </a:solidFill>
                <a:latin typeface="Hachi Maru Pop"/>
                <a:ea typeface="Hachi Maru Pop"/>
                <a:cs typeface="Hachi Maru Pop"/>
                <a:sym typeface="Hachi Maru Pop"/>
              </a:rPr>
              <a:t>4.1.2</a:t>
            </a:r>
          </a:p>
        </p:txBody>
      </p:sp>
      <p:sp>
        <p:nvSpPr>
          <p:cNvPr id="16" name="TextBox 16"/>
          <p:cNvSpPr txBox="1"/>
          <p:nvPr/>
        </p:nvSpPr>
        <p:spPr>
          <a:xfrm>
            <a:off x="2390191" y="2461916"/>
            <a:ext cx="512093" cy="163381"/>
          </a:xfrm>
          <a:prstGeom prst="rect">
            <a:avLst/>
          </a:prstGeom>
        </p:spPr>
        <p:txBody>
          <a:bodyPr lIns="0" tIns="0" rIns="0" bIns="0" rtlCol="0" anchor="t">
            <a:spAutoFit/>
          </a:bodyPr>
          <a:lstStyle/>
          <a:p>
            <a:pPr marL="0" lvl="0" indent="0" algn="l">
              <a:lnSpc>
                <a:spcPts val="1494"/>
              </a:lnSpc>
              <a:spcBef>
                <a:spcPct val="0"/>
              </a:spcBef>
            </a:pPr>
            <a:r>
              <a:rPr lang="en-US" sz="1067" u="none" strike="noStrike" dirty="0">
                <a:solidFill>
                  <a:srgbClr val="2E2925"/>
                </a:solidFill>
                <a:latin typeface="Hachi Maru Pop"/>
                <a:ea typeface="Hachi Maru Pop"/>
                <a:cs typeface="Hachi Maru Pop"/>
                <a:sym typeface="Hachi Maru Pop"/>
              </a:rPr>
              <a:t>Civil</a:t>
            </a:r>
          </a:p>
        </p:txBody>
      </p:sp>
      <p:sp>
        <p:nvSpPr>
          <p:cNvPr id="17" name="TextBox 17"/>
          <p:cNvSpPr txBox="1"/>
          <p:nvPr/>
        </p:nvSpPr>
        <p:spPr>
          <a:xfrm>
            <a:off x="1884421" y="2766675"/>
            <a:ext cx="3224025" cy="656975"/>
          </a:xfrm>
          <a:prstGeom prst="rect">
            <a:avLst/>
          </a:prstGeom>
        </p:spPr>
        <p:txBody>
          <a:bodyPr lIns="0" tIns="0" rIns="0" bIns="0" rtlCol="0" anchor="t">
            <a:spAutoFit/>
          </a:bodyPr>
          <a:lstStyle/>
          <a:p>
            <a:pPr lvl="0" algn="just">
              <a:lnSpc>
                <a:spcPts val="1349"/>
              </a:lnSpc>
              <a:spcBef>
                <a:spcPct val="0"/>
              </a:spcBef>
            </a:pPr>
            <a:r>
              <a:rPr lang="en-US" sz="963" dirty="0" smtClean="0">
                <a:solidFill>
                  <a:srgbClr val="000000"/>
                </a:solidFill>
                <a:latin typeface="Century Gothic Paneuropean"/>
                <a:ea typeface="Century Gothic Paneuropean"/>
                <a:cs typeface="Century Gothic Paneuropean"/>
                <a:sym typeface="Century Gothic Paneuropean"/>
              </a:rPr>
              <a:t>Material and moral damages caused to third parties by minors as a result of the conduct described (whether criminal or not) </a:t>
            </a:r>
            <a:r>
              <a:rPr lang="en-US" sz="963" b="1" dirty="0" smtClean="0">
                <a:solidFill>
                  <a:srgbClr val="000000"/>
                </a:solidFill>
                <a:latin typeface="Century Gothic Paneuropean"/>
                <a:ea typeface="Century Gothic Paneuropean"/>
                <a:cs typeface="Century Gothic Paneuropean"/>
                <a:sym typeface="Century Gothic Paneuropean"/>
              </a:rPr>
              <a:t>entail civil liability, for which parents or guardians are responsible.</a:t>
            </a:r>
            <a:endParaRPr lang="en-US" sz="963" b="1" dirty="0">
              <a:solidFill>
                <a:srgbClr val="000000"/>
              </a:solidFill>
              <a:latin typeface="Century Gothic Paneuropean Bold"/>
              <a:ea typeface="Century Gothic Paneuropean Bold"/>
              <a:cs typeface="Century Gothic Paneuropean Bold"/>
              <a:sym typeface="Century Gothic Paneuropean Bold"/>
            </a:endParaRPr>
          </a:p>
        </p:txBody>
      </p:sp>
      <p:grpSp>
        <p:nvGrpSpPr>
          <p:cNvPr id="18" name="Group 18"/>
          <p:cNvGrpSpPr/>
          <p:nvPr/>
        </p:nvGrpSpPr>
        <p:grpSpPr>
          <a:xfrm>
            <a:off x="205051" y="3720759"/>
            <a:ext cx="1350699" cy="270242"/>
            <a:chOff x="0" y="0"/>
            <a:chExt cx="570373" cy="135588"/>
          </a:xfrm>
        </p:grpSpPr>
        <p:sp>
          <p:nvSpPr>
            <p:cNvPr id="19" name="Freeform 19"/>
            <p:cNvSpPr/>
            <p:nvPr/>
          </p:nvSpPr>
          <p:spPr>
            <a:xfrm>
              <a:off x="0" y="0"/>
              <a:ext cx="570373" cy="135588"/>
            </a:xfrm>
            <a:custGeom>
              <a:avLst/>
              <a:gdLst/>
              <a:ahLst/>
              <a:cxnLst/>
              <a:rect l="l" t="t" r="r" b="b"/>
              <a:pathLst>
                <a:path w="570373" h="135588">
                  <a:moveTo>
                    <a:pt x="67794" y="0"/>
                  </a:moveTo>
                  <a:lnTo>
                    <a:pt x="502579" y="0"/>
                  </a:lnTo>
                  <a:cubicBezTo>
                    <a:pt x="520560" y="0"/>
                    <a:pt x="537803" y="7143"/>
                    <a:pt x="550517" y="19856"/>
                  </a:cubicBezTo>
                  <a:cubicBezTo>
                    <a:pt x="563231" y="32570"/>
                    <a:pt x="570373" y="49814"/>
                    <a:pt x="570373" y="67794"/>
                  </a:cubicBezTo>
                  <a:lnTo>
                    <a:pt x="570373" y="67794"/>
                  </a:lnTo>
                  <a:cubicBezTo>
                    <a:pt x="570373" y="85774"/>
                    <a:pt x="563231" y="103018"/>
                    <a:pt x="550517" y="115732"/>
                  </a:cubicBezTo>
                  <a:cubicBezTo>
                    <a:pt x="537803" y="128445"/>
                    <a:pt x="520560" y="135588"/>
                    <a:pt x="502579" y="135588"/>
                  </a:cubicBezTo>
                  <a:lnTo>
                    <a:pt x="67794" y="135588"/>
                  </a:lnTo>
                  <a:cubicBezTo>
                    <a:pt x="49814" y="135588"/>
                    <a:pt x="32570" y="128445"/>
                    <a:pt x="19856" y="115732"/>
                  </a:cubicBezTo>
                  <a:cubicBezTo>
                    <a:pt x="7143" y="103018"/>
                    <a:pt x="0" y="85774"/>
                    <a:pt x="0" y="67794"/>
                  </a:cubicBezTo>
                  <a:lnTo>
                    <a:pt x="0" y="67794"/>
                  </a:lnTo>
                  <a:cubicBezTo>
                    <a:pt x="0" y="49814"/>
                    <a:pt x="7143" y="32570"/>
                    <a:pt x="19856" y="19856"/>
                  </a:cubicBezTo>
                  <a:cubicBezTo>
                    <a:pt x="32570" y="7143"/>
                    <a:pt x="49814" y="0"/>
                    <a:pt x="67794" y="0"/>
                  </a:cubicBezTo>
                  <a:close/>
                </a:path>
              </a:pathLst>
            </a:custGeom>
            <a:solidFill>
              <a:srgbClr val="669608">
                <a:alpha val="40000"/>
              </a:srgbClr>
            </a:solidFill>
          </p:spPr>
          <p:txBody>
            <a:bodyPr/>
            <a:lstStyle/>
            <a:p>
              <a:endParaRPr lang="es-ES"/>
            </a:p>
          </p:txBody>
        </p:sp>
        <p:sp>
          <p:nvSpPr>
            <p:cNvPr id="20" name="TextBox 20"/>
            <p:cNvSpPr txBox="1"/>
            <p:nvPr/>
          </p:nvSpPr>
          <p:spPr>
            <a:xfrm>
              <a:off x="0" y="-19050"/>
              <a:ext cx="570373" cy="154638"/>
            </a:xfrm>
            <a:prstGeom prst="rect">
              <a:avLst/>
            </a:prstGeom>
          </p:spPr>
          <p:txBody>
            <a:bodyPr lIns="50800" tIns="50800" rIns="50800" bIns="50800" rtlCol="0" anchor="ctr"/>
            <a:lstStyle/>
            <a:p>
              <a:pPr algn="ctr">
                <a:lnSpc>
                  <a:spcPts val="1620"/>
                </a:lnSpc>
              </a:pPr>
              <a:endParaRPr/>
            </a:p>
          </p:txBody>
        </p:sp>
      </p:grpSp>
      <p:sp>
        <p:nvSpPr>
          <p:cNvPr id="21" name="TextBox 21"/>
          <p:cNvSpPr txBox="1"/>
          <p:nvPr/>
        </p:nvSpPr>
        <p:spPr>
          <a:xfrm>
            <a:off x="292384" y="3763369"/>
            <a:ext cx="461997" cy="163381"/>
          </a:xfrm>
          <a:prstGeom prst="rect">
            <a:avLst/>
          </a:prstGeom>
        </p:spPr>
        <p:txBody>
          <a:bodyPr lIns="0" tIns="0" rIns="0" bIns="0" rtlCol="0" anchor="t">
            <a:spAutoFit/>
          </a:bodyPr>
          <a:lstStyle/>
          <a:p>
            <a:pPr marL="0" lvl="0" indent="0" algn="l">
              <a:lnSpc>
                <a:spcPts val="1494"/>
              </a:lnSpc>
              <a:spcBef>
                <a:spcPct val="0"/>
              </a:spcBef>
            </a:pPr>
            <a:r>
              <a:rPr lang="en-US" sz="1067" u="none" strike="noStrike" spc="-95" dirty="0">
                <a:solidFill>
                  <a:srgbClr val="2E2925"/>
                </a:solidFill>
                <a:latin typeface="Hachi Maru Pop"/>
                <a:ea typeface="Hachi Maru Pop"/>
                <a:cs typeface="Hachi Maru Pop"/>
                <a:sym typeface="Hachi Maru Pop"/>
              </a:rPr>
              <a:t>4.1.3</a:t>
            </a:r>
          </a:p>
        </p:txBody>
      </p:sp>
      <p:sp>
        <p:nvSpPr>
          <p:cNvPr id="22" name="TextBox 22"/>
          <p:cNvSpPr txBox="1"/>
          <p:nvPr/>
        </p:nvSpPr>
        <p:spPr>
          <a:xfrm>
            <a:off x="728910" y="3756401"/>
            <a:ext cx="826840" cy="192360"/>
          </a:xfrm>
          <a:prstGeom prst="rect">
            <a:avLst/>
          </a:prstGeom>
        </p:spPr>
        <p:txBody>
          <a:bodyPr wrap="square" lIns="0" tIns="0" rIns="0" bIns="0" rtlCol="0" anchor="t">
            <a:spAutoFit/>
          </a:bodyPr>
          <a:lstStyle/>
          <a:p>
            <a:pPr marL="0" lvl="0" indent="0" algn="l">
              <a:lnSpc>
                <a:spcPts val="1494"/>
              </a:lnSpc>
              <a:spcBef>
                <a:spcPct val="0"/>
              </a:spcBef>
            </a:pPr>
            <a:r>
              <a:rPr lang="en-US" sz="1067" u="none" strike="noStrike" dirty="0" smtClean="0">
                <a:solidFill>
                  <a:srgbClr val="2E2925"/>
                </a:solidFill>
                <a:latin typeface="Hachi Maru Pop"/>
                <a:ea typeface="Hachi Maru Pop"/>
                <a:cs typeface="Hachi Maru Pop"/>
                <a:sym typeface="Hachi Maru Pop"/>
              </a:rPr>
              <a:t>Criminal</a:t>
            </a:r>
            <a:endParaRPr lang="en-US" sz="1067" u="none" strike="noStrike" dirty="0">
              <a:solidFill>
                <a:srgbClr val="2E2925"/>
              </a:solidFill>
              <a:latin typeface="Hachi Maru Pop"/>
              <a:ea typeface="Hachi Maru Pop"/>
              <a:cs typeface="Hachi Maru Pop"/>
              <a:sym typeface="Hachi Maru Pop"/>
            </a:endParaRPr>
          </a:p>
        </p:txBody>
      </p:sp>
      <p:sp>
        <p:nvSpPr>
          <p:cNvPr id="23" name="Freeform 23"/>
          <p:cNvSpPr/>
          <p:nvPr/>
        </p:nvSpPr>
        <p:spPr>
          <a:xfrm>
            <a:off x="3870697" y="3684759"/>
            <a:ext cx="1148927" cy="1311017"/>
          </a:xfrm>
          <a:custGeom>
            <a:avLst/>
            <a:gdLst/>
            <a:ahLst/>
            <a:cxnLst/>
            <a:rect l="l" t="t" r="r" b="b"/>
            <a:pathLst>
              <a:path w="1148927" h="1311017">
                <a:moveTo>
                  <a:pt x="0" y="0"/>
                </a:moveTo>
                <a:lnTo>
                  <a:pt x="1148927" y="0"/>
                </a:lnTo>
                <a:lnTo>
                  <a:pt x="1148927" y="1311016"/>
                </a:lnTo>
                <a:lnTo>
                  <a:pt x="0" y="1311016"/>
                </a:lnTo>
                <a:lnTo>
                  <a:pt x="0" y="0"/>
                </a:lnTo>
                <a:close/>
              </a:path>
            </a:pathLst>
          </a:custGeom>
          <a:blipFill>
            <a:blip r:embed="rId4" cstate="print">
              <a:alphaModFix amt="75000"/>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24" name="TextBox 24"/>
          <p:cNvSpPr txBox="1"/>
          <p:nvPr/>
        </p:nvSpPr>
        <p:spPr>
          <a:xfrm>
            <a:off x="3975299" y="3777396"/>
            <a:ext cx="939724" cy="162750"/>
          </a:xfrm>
          <a:prstGeom prst="rect">
            <a:avLst/>
          </a:prstGeom>
        </p:spPr>
        <p:txBody>
          <a:bodyPr lIns="0" tIns="0" rIns="0" bIns="0" rtlCol="0" anchor="t">
            <a:spAutoFit/>
          </a:bodyPr>
          <a:lstStyle/>
          <a:p>
            <a:pPr marL="0" lvl="0" indent="0" algn="ctr">
              <a:lnSpc>
                <a:spcPts val="1303"/>
              </a:lnSpc>
              <a:spcBef>
                <a:spcPct val="0"/>
              </a:spcBef>
            </a:pPr>
            <a:r>
              <a:rPr lang="en-US" sz="931" i="1" u="none" strike="noStrike" dirty="0" smtClean="0">
                <a:solidFill>
                  <a:srgbClr val="2E2925"/>
                </a:solidFill>
                <a:latin typeface="Balsamiq Sans Italics"/>
                <a:ea typeface="Balsamiq Sans Italics"/>
                <a:cs typeface="Balsamiq Sans Italics"/>
                <a:sym typeface="Balsamiq Sans Italics"/>
              </a:rPr>
              <a:t>Bullying</a:t>
            </a:r>
            <a:endParaRPr lang="en-US" sz="931" i="1" u="none" strike="noStrike" dirty="0">
              <a:solidFill>
                <a:srgbClr val="2E2925"/>
              </a:solidFill>
              <a:latin typeface="Balsamiq Sans Italics"/>
              <a:ea typeface="Balsamiq Sans Italics"/>
              <a:cs typeface="Balsamiq Sans Italics"/>
              <a:sym typeface="Balsamiq Sans Italics"/>
            </a:endParaRPr>
          </a:p>
        </p:txBody>
      </p:sp>
      <p:sp>
        <p:nvSpPr>
          <p:cNvPr id="25" name="TextBox 25"/>
          <p:cNvSpPr txBox="1"/>
          <p:nvPr/>
        </p:nvSpPr>
        <p:spPr>
          <a:xfrm>
            <a:off x="3975299" y="4251537"/>
            <a:ext cx="939724" cy="162750"/>
          </a:xfrm>
          <a:prstGeom prst="rect">
            <a:avLst/>
          </a:prstGeom>
        </p:spPr>
        <p:txBody>
          <a:bodyPr lIns="0" tIns="0" rIns="0" bIns="0" rtlCol="0" anchor="t">
            <a:spAutoFit/>
          </a:bodyPr>
          <a:lstStyle/>
          <a:p>
            <a:pPr lvl="0" algn="ctr">
              <a:lnSpc>
                <a:spcPts val="1303"/>
              </a:lnSpc>
              <a:spcBef>
                <a:spcPct val="0"/>
              </a:spcBef>
            </a:pPr>
            <a:r>
              <a:rPr lang="en-US" sz="931" i="1" dirty="0" smtClean="0">
                <a:solidFill>
                  <a:srgbClr val="2E2925"/>
                </a:solidFill>
                <a:latin typeface="Balsamiq Sans Italics"/>
                <a:ea typeface="Balsamiq Sans Italics"/>
                <a:cs typeface="Balsamiq Sans Italics"/>
                <a:sym typeface="Balsamiq Sans Italics"/>
              </a:rPr>
              <a:t>Threats</a:t>
            </a:r>
            <a:endParaRPr lang="en-US" sz="931" i="1" dirty="0">
              <a:solidFill>
                <a:srgbClr val="2E2925"/>
              </a:solidFill>
              <a:latin typeface="Balsamiq Sans Italics"/>
              <a:ea typeface="Balsamiq Sans Italics"/>
              <a:cs typeface="Balsamiq Sans Italics"/>
              <a:sym typeface="Balsamiq Sans Italics"/>
            </a:endParaRPr>
          </a:p>
        </p:txBody>
      </p:sp>
      <p:sp>
        <p:nvSpPr>
          <p:cNvPr id="26" name="TextBox 26"/>
          <p:cNvSpPr txBox="1"/>
          <p:nvPr/>
        </p:nvSpPr>
        <p:spPr>
          <a:xfrm>
            <a:off x="3917950" y="4603750"/>
            <a:ext cx="1065302" cy="327590"/>
          </a:xfrm>
          <a:prstGeom prst="rect">
            <a:avLst/>
          </a:prstGeom>
        </p:spPr>
        <p:txBody>
          <a:bodyPr lIns="0" tIns="0" rIns="0" bIns="0" rtlCol="0" anchor="t">
            <a:spAutoFit/>
          </a:bodyPr>
          <a:lstStyle/>
          <a:p>
            <a:pPr lvl="0" algn="ctr">
              <a:lnSpc>
                <a:spcPts val="1303"/>
              </a:lnSpc>
              <a:spcBef>
                <a:spcPct val="0"/>
              </a:spcBef>
            </a:pPr>
            <a:r>
              <a:rPr lang="en-US" sz="931" i="1" dirty="0" smtClean="0">
                <a:solidFill>
                  <a:srgbClr val="2E2925"/>
                </a:solidFill>
                <a:latin typeface="Balsamiq Sans Italics"/>
                <a:ea typeface="Balsamiq Sans Italics"/>
                <a:cs typeface="Balsamiq Sans Italics"/>
                <a:sym typeface="Balsamiq Sans Italics"/>
              </a:rPr>
              <a:t>Dissemination of images</a:t>
            </a:r>
            <a:endParaRPr lang="en-US" sz="931" i="1" u="none" strike="noStrike" dirty="0">
              <a:solidFill>
                <a:srgbClr val="2E2925"/>
              </a:solidFill>
              <a:latin typeface="Balsamiq Sans Italics"/>
              <a:ea typeface="Balsamiq Sans Italics"/>
              <a:cs typeface="Balsamiq Sans Italics"/>
              <a:sym typeface="Balsamiq Sans Italics"/>
            </a:endParaRPr>
          </a:p>
        </p:txBody>
      </p:sp>
      <p:sp>
        <p:nvSpPr>
          <p:cNvPr id="27" name="TextBox 27"/>
          <p:cNvSpPr txBox="1"/>
          <p:nvPr/>
        </p:nvSpPr>
        <p:spPr>
          <a:xfrm>
            <a:off x="2089150" y="3705542"/>
            <a:ext cx="1671645" cy="243656"/>
          </a:xfrm>
          <a:prstGeom prst="rect">
            <a:avLst/>
          </a:prstGeom>
        </p:spPr>
        <p:txBody>
          <a:bodyPr wrap="square" lIns="0" tIns="0" rIns="0" bIns="0" rtlCol="0" anchor="t">
            <a:spAutoFit/>
          </a:bodyPr>
          <a:lstStyle/>
          <a:p>
            <a:pPr lvl="0" algn="ctr">
              <a:lnSpc>
                <a:spcPts val="1860"/>
              </a:lnSpc>
              <a:spcBef>
                <a:spcPct val="0"/>
              </a:spcBef>
            </a:pPr>
            <a:r>
              <a:rPr lang="en-US" sz="1328" dirty="0" smtClean="0">
                <a:solidFill>
                  <a:srgbClr val="669608"/>
                </a:solidFill>
                <a:latin typeface="Balsamiq Sans"/>
                <a:ea typeface="Balsamiq Sans"/>
                <a:cs typeface="Balsamiq Sans"/>
                <a:sym typeface="Balsamiq Sans"/>
              </a:rPr>
              <a:t>Classified offences</a:t>
            </a:r>
            <a:endParaRPr lang="en-US" sz="1328" dirty="0">
              <a:solidFill>
                <a:srgbClr val="669608"/>
              </a:solidFill>
              <a:latin typeface="Balsamiq Sans"/>
              <a:ea typeface="Balsamiq Sans"/>
              <a:cs typeface="Balsamiq Sans"/>
              <a:sym typeface="Balsamiq Sans"/>
            </a:endParaRPr>
          </a:p>
        </p:txBody>
      </p:sp>
      <p:sp>
        <p:nvSpPr>
          <p:cNvPr id="28" name="TextBox 28"/>
          <p:cNvSpPr txBox="1"/>
          <p:nvPr/>
        </p:nvSpPr>
        <p:spPr>
          <a:xfrm>
            <a:off x="5060541" y="5072433"/>
            <a:ext cx="172492"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10.</a:t>
            </a:r>
          </a:p>
        </p:txBody>
      </p:sp>
      <p:sp>
        <p:nvSpPr>
          <p:cNvPr id="29" name="Freeform 29"/>
          <p:cNvSpPr/>
          <p:nvPr/>
        </p:nvSpPr>
        <p:spPr>
          <a:xfrm>
            <a:off x="4322107" y="271152"/>
            <a:ext cx="773558" cy="500487"/>
          </a:xfrm>
          <a:custGeom>
            <a:avLst/>
            <a:gdLst/>
            <a:ahLst/>
            <a:cxnLst/>
            <a:rect l="l" t="t" r="r" b="b"/>
            <a:pathLst>
              <a:path w="773558" h="500487">
                <a:moveTo>
                  <a:pt x="0" y="0"/>
                </a:moveTo>
                <a:lnTo>
                  <a:pt x="773557" y="0"/>
                </a:lnTo>
                <a:lnTo>
                  <a:pt x="773557" y="500486"/>
                </a:lnTo>
                <a:lnTo>
                  <a:pt x="0" y="500486"/>
                </a:lnTo>
                <a:lnTo>
                  <a:pt x="0" y="0"/>
                </a:lnTo>
                <a:close/>
              </a:path>
            </a:pathLst>
          </a:custGeom>
          <a:blipFill>
            <a:blip r:embed="rId6" cstate="print"/>
            <a:stretch>
              <a:fillRect l="-4680" t="-13744" r="-4227" b="-16999"/>
            </a:stretch>
          </a:blipFill>
        </p:spPr>
        <p:txBody>
          <a:bodyPr/>
          <a:lstStyle/>
          <a:p>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69753">
            <a:off x="-831567" y="2567121"/>
            <a:ext cx="2596664" cy="1751568"/>
          </a:xfrm>
          <a:custGeom>
            <a:avLst/>
            <a:gdLst/>
            <a:ahLst/>
            <a:cxnLst/>
            <a:rect l="l" t="t" r="r" b="b"/>
            <a:pathLst>
              <a:path w="2596664" h="1751568">
                <a:moveTo>
                  <a:pt x="0" y="0"/>
                </a:moveTo>
                <a:lnTo>
                  <a:pt x="2596664" y="0"/>
                </a:lnTo>
                <a:lnTo>
                  <a:pt x="2596664" y="1751568"/>
                </a:lnTo>
                <a:lnTo>
                  <a:pt x="0" y="1751568"/>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a:ln cap="rnd">
            <a:noFill/>
            <a:prstDash val="solid"/>
            <a:round/>
          </a:ln>
        </p:spPr>
        <p:txBody>
          <a:bodyPr/>
          <a:lstStyle/>
          <a:p>
            <a:endParaRPr lang="es-ES"/>
          </a:p>
        </p:txBody>
      </p:sp>
      <p:sp>
        <p:nvSpPr>
          <p:cNvPr id="3" name="Freeform 3"/>
          <p:cNvSpPr/>
          <p:nvPr/>
        </p:nvSpPr>
        <p:spPr>
          <a:xfrm>
            <a:off x="180628" y="2509209"/>
            <a:ext cx="1704756" cy="1619518"/>
          </a:xfrm>
          <a:custGeom>
            <a:avLst/>
            <a:gdLst/>
            <a:ahLst/>
            <a:cxnLst/>
            <a:rect l="l" t="t" r="r" b="b"/>
            <a:pathLst>
              <a:path w="1704756" h="1619518">
                <a:moveTo>
                  <a:pt x="0" y="0"/>
                </a:moveTo>
                <a:lnTo>
                  <a:pt x="1704756" y="0"/>
                </a:lnTo>
                <a:lnTo>
                  <a:pt x="1704756" y="1619518"/>
                </a:lnTo>
                <a:lnTo>
                  <a:pt x="0" y="1619518"/>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4" name="Freeform 4"/>
          <p:cNvSpPr/>
          <p:nvPr/>
        </p:nvSpPr>
        <p:spPr>
          <a:xfrm rot="-5400000">
            <a:off x="3550587" y="3650226"/>
            <a:ext cx="2089773" cy="1885963"/>
          </a:xfrm>
          <a:custGeom>
            <a:avLst/>
            <a:gdLst/>
            <a:ahLst/>
            <a:cxnLst/>
            <a:rect l="l" t="t" r="r" b="b"/>
            <a:pathLst>
              <a:path w="2089773" h="1885963">
                <a:moveTo>
                  <a:pt x="0" y="0"/>
                </a:moveTo>
                <a:lnTo>
                  <a:pt x="2089773" y="0"/>
                </a:lnTo>
                <a:lnTo>
                  <a:pt x="2089773" y="1885963"/>
                </a:lnTo>
                <a:lnTo>
                  <a:pt x="0" y="1885963"/>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txBody>
          <a:bodyPr/>
          <a:lstStyle/>
          <a:p>
            <a:endParaRPr lang="es-ES"/>
          </a:p>
        </p:txBody>
      </p:sp>
      <p:grpSp>
        <p:nvGrpSpPr>
          <p:cNvPr id="5" name="Group 5"/>
          <p:cNvGrpSpPr/>
          <p:nvPr/>
        </p:nvGrpSpPr>
        <p:grpSpPr>
          <a:xfrm>
            <a:off x="2317245" y="2436927"/>
            <a:ext cx="2678218" cy="1358620"/>
            <a:chOff x="0" y="0"/>
            <a:chExt cx="976632" cy="495431"/>
          </a:xfrm>
        </p:grpSpPr>
        <p:sp>
          <p:nvSpPr>
            <p:cNvPr id="6" name="Freeform 6"/>
            <p:cNvSpPr/>
            <p:nvPr/>
          </p:nvSpPr>
          <p:spPr>
            <a:xfrm>
              <a:off x="0" y="0"/>
              <a:ext cx="976632" cy="495431"/>
            </a:xfrm>
            <a:custGeom>
              <a:avLst/>
              <a:gdLst/>
              <a:ahLst/>
              <a:cxnLst/>
              <a:rect l="l" t="t" r="r" b="b"/>
              <a:pathLst>
                <a:path w="976632" h="495431">
                  <a:moveTo>
                    <a:pt x="80940" y="0"/>
                  </a:moveTo>
                  <a:lnTo>
                    <a:pt x="895692" y="0"/>
                  </a:lnTo>
                  <a:cubicBezTo>
                    <a:pt x="917159" y="0"/>
                    <a:pt x="937746" y="8528"/>
                    <a:pt x="952925" y="23707"/>
                  </a:cubicBezTo>
                  <a:cubicBezTo>
                    <a:pt x="968104" y="38886"/>
                    <a:pt x="976632" y="59473"/>
                    <a:pt x="976632" y="80940"/>
                  </a:cubicBezTo>
                  <a:lnTo>
                    <a:pt x="976632" y="414491"/>
                  </a:lnTo>
                  <a:cubicBezTo>
                    <a:pt x="976632" y="435958"/>
                    <a:pt x="968104" y="456545"/>
                    <a:pt x="952925" y="471724"/>
                  </a:cubicBezTo>
                  <a:cubicBezTo>
                    <a:pt x="937746" y="486903"/>
                    <a:pt x="917159" y="495431"/>
                    <a:pt x="895692" y="495431"/>
                  </a:cubicBezTo>
                  <a:lnTo>
                    <a:pt x="80940" y="495431"/>
                  </a:lnTo>
                  <a:cubicBezTo>
                    <a:pt x="59473" y="495431"/>
                    <a:pt x="38886" y="486903"/>
                    <a:pt x="23707" y="471724"/>
                  </a:cubicBezTo>
                  <a:cubicBezTo>
                    <a:pt x="8528" y="456545"/>
                    <a:pt x="0" y="435958"/>
                    <a:pt x="0" y="414491"/>
                  </a:cubicBezTo>
                  <a:lnTo>
                    <a:pt x="0" y="80940"/>
                  </a:lnTo>
                  <a:cubicBezTo>
                    <a:pt x="0" y="59473"/>
                    <a:pt x="8528" y="38886"/>
                    <a:pt x="23707" y="23707"/>
                  </a:cubicBezTo>
                  <a:cubicBezTo>
                    <a:pt x="38886" y="8528"/>
                    <a:pt x="59473" y="0"/>
                    <a:pt x="80940" y="0"/>
                  </a:cubicBezTo>
                  <a:close/>
                </a:path>
              </a:pathLst>
            </a:custGeom>
            <a:solidFill>
              <a:srgbClr val="000000">
                <a:alpha val="0"/>
              </a:srgbClr>
            </a:solidFill>
            <a:ln w="28575" cap="rnd">
              <a:solidFill>
                <a:srgbClr val="469E6A"/>
              </a:solidFill>
              <a:prstDash val="solid"/>
              <a:round/>
            </a:ln>
          </p:spPr>
          <p:txBody>
            <a:bodyPr/>
            <a:lstStyle/>
            <a:p>
              <a:endParaRPr lang="es-ES"/>
            </a:p>
          </p:txBody>
        </p:sp>
        <p:sp>
          <p:nvSpPr>
            <p:cNvPr id="7" name="TextBox 7"/>
            <p:cNvSpPr txBox="1"/>
            <p:nvPr/>
          </p:nvSpPr>
          <p:spPr>
            <a:xfrm>
              <a:off x="0" y="-28575"/>
              <a:ext cx="976632" cy="524006"/>
            </a:xfrm>
            <a:prstGeom prst="rect">
              <a:avLst/>
            </a:prstGeom>
          </p:spPr>
          <p:txBody>
            <a:bodyPr lIns="39326" tIns="39326" rIns="39326" bIns="39326" rtlCol="0" anchor="ctr"/>
            <a:lstStyle/>
            <a:p>
              <a:pPr marL="0" lvl="0" indent="0" algn="ctr">
                <a:lnSpc>
                  <a:spcPts val="1950"/>
                </a:lnSpc>
                <a:spcBef>
                  <a:spcPct val="0"/>
                </a:spcBef>
              </a:pPr>
              <a:endParaRPr/>
            </a:p>
          </p:txBody>
        </p:sp>
      </p:grpSp>
      <p:sp>
        <p:nvSpPr>
          <p:cNvPr id="8" name="Freeform 8"/>
          <p:cNvSpPr/>
          <p:nvPr/>
        </p:nvSpPr>
        <p:spPr>
          <a:xfrm>
            <a:off x="3745452" y="3873142"/>
            <a:ext cx="743996" cy="1526858"/>
          </a:xfrm>
          <a:custGeom>
            <a:avLst/>
            <a:gdLst/>
            <a:ahLst/>
            <a:cxnLst/>
            <a:rect l="l" t="t" r="r" b="b"/>
            <a:pathLst>
              <a:path w="743996" h="1526858">
                <a:moveTo>
                  <a:pt x="0" y="0"/>
                </a:moveTo>
                <a:lnTo>
                  <a:pt x="743996" y="0"/>
                </a:lnTo>
                <a:lnTo>
                  <a:pt x="743996" y="1526858"/>
                </a:lnTo>
                <a:lnTo>
                  <a:pt x="0" y="1526858"/>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9" name="TextBox 9"/>
          <p:cNvSpPr txBox="1"/>
          <p:nvPr/>
        </p:nvSpPr>
        <p:spPr>
          <a:xfrm>
            <a:off x="276811" y="780310"/>
            <a:ext cx="321688" cy="215451"/>
          </a:xfrm>
          <a:prstGeom prst="rect">
            <a:avLst/>
          </a:prstGeom>
        </p:spPr>
        <p:txBody>
          <a:bodyPr lIns="0" tIns="0" rIns="0" bIns="0" rtlCol="0" anchor="t">
            <a:spAutoFit/>
          </a:bodyPr>
          <a:lstStyle/>
          <a:p>
            <a:pPr marL="0" lvl="0" indent="0" algn="l">
              <a:lnSpc>
                <a:spcPts val="1774"/>
              </a:lnSpc>
              <a:spcBef>
                <a:spcPct val="0"/>
              </a:spcBef>
            </a:pPr>
            <a:r>
              <a:rPr lang="en-US" sz="1267" u="none" strike="noStrike" spc="-63">
                <a:solidFill>
                  <a:srgbClr val="010204"/>
                </a:solidFill>
                <a:latin typeface="Hachi Maru Pop"/>
                <a:ea typeface="Hachi Maru Pop"/>
                <a:cs typeface="Hachi Maru Pop"/>
                <a:sym typeface="Hachi Maru Pop"/>
              </a:rPr>
              <a:t>4.2</a:t>
            </a:r>
          </a:p>
        </p:txBody>
      </p:sp>
      <p:sp>
        <p:nvSpPr>
          <p:cNvPr id="10" name="TextBox 10"/>
          <p:cNvSpPr txBox="1"/>
          <p:nvPr/>
        </p:nvSpPr>
        <p:spPr>
          <a:xfrm>
            <a:off x="660405" y="780310"/>
            <a:ext cx="3955357" cy="215451"/>
          </a:xfrm>
          <a:prstGeom prst="rect">
            <a:avLst/>
          </a:prstGeom>
        </p:spPr>
        <p:txBody>
          <a:bodyPr lIns="0" tIns="0" rIns="0" bIns="0" rtlCol="0" anchor="t">
            <a:spAutoFit/>
          </a:bodyPr>
          <a:lstStyle/>
          <a:p>
            <a:pPr lvl="0">
              <a:lnSpc>
                <a:spcPts val="1774"/>
              </a:lnSpc>
              <a:spcBef>
                <a:spcPct val="0"/>
              </a:spcBef>
            </a:pPr>
            <a:r>
              <a:rPr lang="en-US" sz="1267" spc="-63" dirty="0" smtClean="0">
                <a:solidFill>
                  <a:srgbClr val="010204"/>
                </a:solidFill>
                <a:latin typeface="Hachi Maru Pop"/>
                <a:ea typeface="Hachi Maru Pop"/>
                <a:cs typeface="Hachi Maru Pop"/>
                <a:sym typeface="Hachi Maru Pop"/>
              </a:rPr>
              <a:t>Educators and educational </a:t>
            </a:r>
            <a:r>
              <a:rPr lang="en-US" sz="1267" spc="-63" dirty="0" err="1" smtClean="0">
                <a:solidFill>
                  <a:srgbClr val="010204"/>
                </a:solidFill>
                <a:latin typeface="Hachi Maru Pop"/>
                <a:ea typeface="Hachi Maru Pop"/>
                <a:cs typeface="Hachi Maru Pop"/>
                <a:sym typeface="Hachi Maru Pop"/>
              </a:rPr>
              <a:t>centres</a:t>
            </a:r>
            <a:endParaRPr lang="en-US" sz="1267" u="none" strike="noStrike" spc="-63" dirty="0">
              <a:solidFill>
                <a:srgbClr val="010204"/>
              </a:solidFill>
              <a:latin typeface="Hachi Maru Pop"/>
              <a:ea typeface="Hachi Maru Pop"/>
              <a:cs typeface="Hachi Maru Pop"/>
              <a:sym typeface="Hachi Maru Pop"/>
            </a:endParaRPr>
          </a:p>
        </p:txBody>
      </p:sp>
      <p:sp>
        <p:nvSpPr>
          <p:cNvPr id="11" name="TextBox 11"/>
          <p:cNvSpPr txBox="1"/>
          <p:nvPr/>
        </p:nvSpPr>
        <p:spPr>
          <a:xfrm>
            <a:off x="276811" y="1181130"/>
            <a:ext cx="2343577" cy="1157112"/>
          </a:xfrm>
          <a:prstGeom prst="rect">
            <a:avLst/>
          </a:prstGeom>
        </p:spPr>
        <p:txBody>
          <a:bodyPr lIns="0" tIns="0" rIns="0" bIns="0" rtlCol="0" anchor="t">
            <a:spAutoFit/>
          </a:bodyPr>
          <a:lstStyle/>
          <a:p>
            <a:pPr lvl="0" algn="just">
              <a:lnSpc>
                <a:spcPts val="1348"/>
              </a:lnSpc>
              <a:spcBef>
                <a:spcPct val="0"/>
              </a:spcBef>
            </a:pPr>
            <a:r>
              <a:rPr lang="en-US" sz="963" dirty="0" smtClean="0">
                <a:solidFill>
                  <a:srgbClr val="000000"/>
                </a:solidFill>
                <a:latin typeface="Century Gothic Paneuropean"/>
                <a:ea typeface="Century Gothic Paneuropean"/>
                <a:cs typeface="Century Gothic Paneuropean"/>
                <a:sym typeface="Century Gothic Paneuropean"/>
              </a:rPr>
              <a:t>The aforementioned Organic Law 5/2000 obliges the education system to </a:t>
            </a:r>
            <a:r>
              <a:rPr lang="en-US" sz="963" b="1" dirty="0" smtClean="0">
                <a:solidFill>
                  <a:srgbClr val="000000"/>
                </a:solidFill>
                <a:latin typeface="Century Gothic Paneuropean"/>
                <a:ea typeface="Century Gothic Paneuropean"/>
                <a:cs typeface="Century Gothic Paneuropean"/>
                <a:sym typeface="Century Gothic Paneuropean"/>
              </a:rPr>
              <a:t>guarantee the full integration of students into digital society </a:t>
            </a:r>
            <a:r>
              <a:rPr lang="en-US" sz="963" dirty="0" smtClean="0">
                <a:solidFill>
                  <a:srgbClr val="000000"/>
                </a:solidFill>
                <a:latin typeface="Century Gothic Paneuropean"/>
                <a:ea typeface="Century Gothic Paneuropean"/>
                <a:cs typeface="Century Gothic Paneuropean"/>
                <a:sym typeface="Century Gothic Paneuropean"/>
              </a:rPr>
              <a:t>and the learning of safe use that respects human dignity and constitutional values.</a:t>
            </a:r>
            <a:endParaRPr lang="en-US" sz="963" dirty="0">
              <a:solidFill>
                <a:srgbClr val="000000"/>
              </a:solidFill>
              <a:latin typeface="Century Gothic Paneuropean"/>
              <a:ea typeface="Century Gothic Paneuropean"/>
              <a:cs typeface="Century Gothic Paneuropean"/>
              <a:sym typeface="Century Gothic Paneuropean"/>
            </a:endParaRPr>
          </a:p>
        </p:txBody>
      </p:sp>
      <p:sp>
        <p:nvSpPr>
          <p:cNvPr id="12" name="TextBox 12"/>
          <p:cNvSpPr txBox="1"/>
          <p:nvPr/>
        </p:nvSpPr>
        <p:spPr>
          <a:xfrm>
            <a:off x="2844915" y="1181130"/>
            <a:ext cx="2150548" cy="990399"/>
          </a:xfrm>
          <a:prstGeom prst="rect">
            <a:avLst/>
          </a:prstGeom>
        </p:spPr>
        <p:txBody>
          <a:bodyPr lIns="0" tIns="0" rIns="0" bIns="0" rtlCol="0" anchor="t">
            <a:spAutoFit/>
          </a:bodyPr>
          <a:lstStyle/>
          <a:p>
            <a:pPr lvl="0" algn="just">
              <a:lnSpc>
                <a:spcPts val="1348"/>
              </a:lnSpc>
              <a:spcBef>
                <a:spcPct val="0"/>
              </a:spcBef>
            </a:pPr>
            <a:r>
              <a:rPr lang="en-US" sz="963" b="1" spc="-11" dirty="0" smtClean="0">
                <a:solidFill>
                  <a:srgbClr val="000000"/>
                </a:solidFill>
                <a:latin typeface="Century Gothic Paneuropean"/>
                <a:ea typeface="Century Gothic Paneuropean"/>
                <a:cs typeface="Century Gothic Paneuropean"/>
                <a:sym typeface="Century Gothic Paneuropean"/>
              </a:rPr>
              <a:t>A block of subjects on digital competence must be included</a:t>
            </a:r>
            <a:r>
              <a:rPr lang="en-US" sz="963" spc="-11" dirty="0" smtClean="0">
                <a:solidFill>
                  <a:srgbClr val="000000"/>
                </a:solidFill>
                <a:latin typeface="Century Gothic Paneuropean"/>
                <a:ea typeface="Century Gothic Paneuropean"/>
                <a:cs typeface="Century Gothic Paneuropean"/>
                <a:sym typeface="Century Gothic Paneuropean"/>
              </a:rPr>
              <a:t>, as well as on risk situations arising from the inappropriate use of ICT, with special attention to situations of online violence.</a:t>
            </a:r>
            <a:endParaRPr lang="en-US" sz="963" u="none" strike="noStrike" spc="-11" dirty="0">
              <a:solidFill>
                <a:srgbClr val="000000"/>
              </a:solidFill>
              <a:latin typeface="Century Gothic Paneuropean"/>
              <a:ea typeface="Century Gothic Paneuropean"/>
              <a:cs typeface="Century Gothic Paneuropean"/>
              <a:sym typeface="Century Gothic Paneuropean"/>
            </a:endParaRPr>
          </a:p>
        </p:txBody>
      </p:sp>
      <p:sp>
        <p:nvSpPr>
          <p:cNvPr id="14" name="TextBox 14"/>
          <p:cNvSpPr txBox="1"/>
          <p:nvPr/>
        </p:nvSpPr>
        <p:spPr>
          <a:xfrm>
            <a:off x="2546350" y="2622550"/>
            <a:ext cx="2273753" cy="995657"/>
          </a:xfrm>
          <a:prstGeom prst="rect">
            <a:avLst/>
          </a:prstGeom>
        </p:spPr>
        <p:txBody>
          <a:bodyPr lIns="0" tIns="0" rIns="0" bIns="0" rtlCol="0" anchor="t">
            <a:spAutoFit/>
          </a:bodyPr>
          <a:lstStyle/>
          <a:p>
            <a:pPr lvl="0" algn="just">
              <a:lnSpc>
                <a:spcPts val="1348"/>
              </a:lnSpc>
              <a:spcBef>
                <a:spcPct val="0"/>
              </a:spcBef>
            </a:pPr>
            <a:r>
              <a:rPr lang="en-US" sz="963" i="1" dirty="0" smtClean="0">
                <a:solidFill>
                  <a:srgbClr val="000000"/>
                </a:solidFill>
                <a:latin typeface="Balsamiq Sans Italics"/>
                <a:ea typeface="Balsamiq Sans Italics"/>
                <a:cs typeface="Balsamiq Sans Italics"/>
                <a:sym typeface="Balsamiq Sans Italics"/>
              </a:rPr>
              <a:t>With regard to the </a:t>
            </a:r>
            <a:r>
              <a:rPr lang="en-US" sz="963" b="1" i="1" dirty="0" smtClean="0">
                <a:solidFill>
                  <a:srgbClr val="000000"/>
                </a:solidFill>
                <a:latin typeface="Balsamiq Sans Italics"/>
                <a:ea typeface="Balsamiq Sans Italics"/>
                <a:cs typeface="Balsamiq Sans Italics"/>
                <a:sym typeface="Balsamiq Sans Italics"/>
              </a:rPr>
              <a:t>protection of minors' data on the Internet</a:t>
            </a:r>
            <a:r>
              <a:rPr lang="en-US" sz="963" i="1" dirty="0" smtClean="0">
                <a:solidFill>
                  <a:srgbClr val="000000"/>
                </a:solidFill>
                <a:latin typeface="Balsamiq Sans Italics"/>
                <a:ea typeface="Balsamiq Sans Italics"/>
                <a:cs typeface="Balsamiq Sans Italics"/>
                <a:sym typeface="Balsamiq Sans Italics"/>
              </a:rPr>
              <a:t>, the same regulation indicates that educational </a:t>
            </a:r>
            <a:r>
              <a:rPr lang="en-US" sz="963" i="1" dirty="0" err="1" smtClean="0">
                <a:solidFill>
                  <a:srgbClr val="000000"/>
                </a:solidFill>
                <a:latin typeface="Balsamiq Sans Italics"/>
                <a:ea typeface="Balsamiq Sans Italics"/>
                <a:cs typeface="Balsamiq Sans Italics"/>
                <a:sym typeface="Balsamiq Sans Italics"/>
              </a:rPr>
              <a:t>centres</a:t>
            </a:r>
            <a:r>
              <a:rPr lang="en-US" sz="963" i="1" dirty="0" smtClean="0">
                <a:solidFill>
                  <a:srgbClr val="000000"/>
                </a:solidFill>
                <a:latin typeface="Balsamiq Sans Italics"/>
                <a:ea typeface="Balsamiq Sans Italics"/>
                <a:cs typeface="Balsamiq Sans Italics"/>
                <a:sym typeface="Balsamiq Sans Italics"/>
              </a:rPr>
              <a:t> and any natural or legal persons carrying out activities in which minors participate shall guarantee the protection of these rights.</a:t>
            </a:r>
            <a:endParaRPr lang="en-US" sz="963" i="1" u="none" strike="noStrike" dirty="0">
              <a:solidFill>
                <a:srgbClr val="000000"/>
              </a:solidFill>
              <a:latin typeface="Balsamiq Sans Italics"/>
              <a:ea typeface="Balsamiq Sans Italics"/>
              <a:cs typeface="Balsamiq Sans Italics"/>
              <a:sym typeface="Balsamiq Sans Italics"/>
            </a:endParaRPr>
          </a:p>
        </p:txBody>
      </p:sp>
      <p:sp>
        <p:nvSpPr>
          <p:cNvPr id="15" name="TextBox 15"/>
          <p:cNvSpPr txBox="1"/>
          <p:nvPr/>
        </p:nvSpPr>
        <p:spPr>
          <a:xfrm>
            <a:off x="276811" y="4319227"/>
            <a:ext cx="3425029" cy="823687"/>
          </a:xfrm>
          <a:prstGeom prst="rect">
            <a:avLst/>
          </a:prstGeom>
        </p:spPr>
        <p:txBody>
          <a:bodyPr lIns="0" tIns="0" rIns="0" bIns="0" rtlCol="0" anchor="t">
            <a:spAutoFit/>
          </a:bodyPr>
          <a:lstStyle/>
          <a:p>
            <a:pPr lvl="0" algn="just">
              <a:lnSpc>
                <a:spcPts val="1348"/>
              </a:lnSpc>
              <a:spcBef>
                <a:spcPct val="0"/>
              </a:spcBef>
            </a:pPr>
            <a:r>
              <a:rPr lang="en-US" sz="963" spc="-11" dirty="0" smtClean="0">
                <a:solidFill>
                  <a:srgbClr val="000000"/>
                </a:solidFill>
                <a:latin typeface="Century Gothic Paneuropean"/>
                <a:ea typeface="Century Gothic Paneuropean"/>
                <a:cs typeface="Century Gothic Paneuropean"/>
                <a:sym typeface="Century Gothic Paneuropean"/>
              </a:rPr>
              <a:t>In addition, Organic Law 8/2021 on comprehensive protection of children and adolescents against violence establishes </a:t>
            </a:r>
            <a:r>
              <a:rPr lang="en-US" sz="963" b="1" spc="-11" dirty="0" smtClean="0">
                <a:solidFill>
                  <a:srgbClr val="000000"/>
                </a:solidFill>
                <a:latin typeface="Century Gothic Paneuropean"/>
                <a:ea typeface="Century Gothic Paneuropean"/>
                <a:cs typeface="Century Gothic Paneuropean"/>
                <a:sym typeface="Century Gothic Paneuropean"/>
              </a:rPr>
              <a:t>that all educational </a:t>
            </a:r>
            <a:r>
              <a:rPr lang="en-US" sz="963" b="1" spc="-11" dirty="0" err="1" smtClean="0">
                <a:solidFill>
                  <a:srgbClr val="000000"/>
                </a:solidFill>
                <a:latin typeface="Century Gothic Paneuropean"/>
                <a:ea typeface="Century Gothic Paneuropean"/>
                <a:cs typeface="Century Gothic Paneuropean"/>
                <a:sym typeface="Century Gothic Paneuropean"/>
              </a:rPr>
              <a:t>centres</a:t>
            </a:r>
            <a:r>
              <a:rPr lang="en-US" sz="963" b="1" spc="-11" dirty="0" smtClean="0">
                <a:solidFill>
                  <a:srgbClr val="000000"/>
                </a:solidFill>
                <a:latin typeface="Century Gothic Paneuropean"/>
                <a:ea typeface="Century Gothic Paneuropean"/>
                <a:cs typeface="Century Gothic Paneuropean"/>
                <a:sym typeface="Century Gothic Paneuropean"/>
              </a:rPr>
              <a:t> where minors are enrolled must have a coordinator for student welfare and protection.</a:t>
            </a:r>
            <a:endParaRPr lang="en-US" sz="963" b="1" u="none" strike="noStrike" spc="-11" dirty="0">
              <a:solidFill>
                <a:srgbClr val="000000"/>
              </a:solidFill>
              <a:latin typeface="Century Gothic Paneuropean Bold"/>
              <a:ea typeface="Century Gothic Paneuropean Bold"/>
              <a:cs typeface="Century Gothic Paneuropean Bold"/>
              <a:sym typeface="Century Gothic Paneuropean Bold"/>
            </a:endParaRPr>
          </a:p>
        </p:txBody>
      </p:sp>
      <p:sp>
        <p:nvSpPr>
          <p:cNvPr id="16" name="TextBox 16"/>
          <p:cNvSpPr txBox="1"/>
          <p:nvPr/>
        </p:nvSpPr>
        <p:spPr>
          <a:xfrm>
            <a:off x="5060541" y="5072433"/>
            <a:ext cx="172492"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11.</a:t>
            </a:r>
          </a:p>
        </p:txBody>
      </p:sp>
      <p:sp>
        <p:nvSpPr>
          <p:cNvPr id="17" name="TextBox 17"/>
          <p:cNvSpPr txBox="1"/>
          <p:nvPr/>
        </p:nvSpPr>
        <p:spPr>
          <a:xfrm>
            <a:off x="276810" y="294768"/>
            <a:ext cx="2269539" cy="102592"/>
          </a:xfrm>
          <a:prstGeom prst="rect">
            <a:avLst/>
          </a:prstGeom>
        </p:spPr>
        <p:txBody>
          <a:bodyPr wrap="square" lIns="0" tIns="0" rIns="0" bIns="0" rtlCol="0" anchor="t">
            <a:spAutoFit/>
          </a:bodyPr>
          <a:lstStyle/>
          <a:p>
            <a:pPr>
              <a:lnSpc>
                <a:spcPts val="789"/>
              </a:lnSpc>
            </a:pPr>
            <a:r>
              <a:rPr lang="en-US" sz="593" spc="-12" dirty="0" smtClean="0">
                <a:solidFill>
                  <a:srgbClr val="000000"/>
                </a:solidFill>
                <a:latin typeface="Hachi Maru Pop"/>
                <a:ea typeface="Hachi Maru Pop"/>
                <a:cs typeface="Hachi Maru Pop"/>
                <a:sym typeface="Hachi Maru Pop"/>
              </a:rPr>
              <a:t>Guide to responsible mobile phone use</a:t>
            </a:r>
            <a:endParaRPr lang="en-US" sz="593" spc="-12" dirty="0">
              <a:solidFill>
                <a:srgbClr val="000000"/>
              </a:solidFill>
              <a:latin typeface="Hachi Maru Pop"/>
              <a:ea typeface="Hachi Maru Pop"/>
              <a:cs typeface="Hachi Maru Pop"/>
              <a:sym typeface="Hachi Maru Po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946313">
            <a:off x="-1032477" y="-925397"/>
            <a:ext cx="2704630" cy="1824396"/>
          </a:xfrm>
          <a:custGeom>
            <a:avLst/>
            <a:gdLst/>
            <a:ahLst/>
            <a:cxnLst/>
            <a:rect l="l" t="t" r="r" b="b"/>
            <a:pathLst>
              <a:path w="2704630" h="1824396">
                <a:moveTo>
                  <a:pt x="0" y="0"/>
                </a:moveTo>
                <a:lnTo>
                  <a:pt x="2704630" y="0"/>
                </a:lnTo>
                <a:lnTo>
                  <a:pt x="2704630" y="1824396"/>
                </a:lnTo>
                <a:lnTo>
                  <a:pt x="0" y="18243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a:ln cap="rnd">
            <a:noFill/>
            <a:prstDash val="solid"/>
            <a:round/>
          </a:ln>
        </p:spPr>
        <p:txBody>
          <a:bodyPr/>
          <a:lstStyle/>
          <a:p>
            <a:endParaRPr lang="es-ES"/>
          </a:p>
        </p:txBody>
      </p:sp>
      <p:sp>
        <p:nvSpPr>
          <p:cNvPr id="3" name="Freeform 3"/>
          <p:cNvSpPr/>
          <p:nvPr/>
        </p:nvSpPr>
        <p:spPr>
          <a:xfrm>
            <a:off x="4092700" y="1087471"/>
            <a:ext cx="1002428" cy="2057222"/>
          </a:xfrm>
          <a:custGeom>
            <a:avLst/>
            <a:gdLst/>
            <a:ahLst/>
            <a:cxnLst/>
            <a:rect l="l" t="t" r="r" b="b"/>
            <a:pathLst>
              <a:path w="1002428" h="2057222">
                <a:moveTo>
                  <a:pt x="0" y="0"/>
                </a:moveTo>
                <a:lnTo>
                  <a:pt x="1002429" y="0"/>
                </a:lnTo>
                <a:lnTo>
                  <a:pt x="1002429" y="2057223"/>
                </a:lnTo>
                <a:lnTo>
                  <a:pt x="0" y="2057223"/>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grpSp>
        <p:nvGrpSpPr>
          <p:cNvPr id="4" name="Group 4"/>
          <p:cNvGrpSpPr/>
          <p:nvPr/>
        </p:nvGrpSpPr>
        <p:grpSpPr>
          <a:xfrm>
            <a:off x="501056" y="3926007"/>
            <a:ext cx="2068274" cy="270242"/>
            <a:chOff x="0" y="0"/>
            <a:chExt cx="1037712" cy="135588"/>
          </a:xfrm>
        </p:grpSpPr>
        <p:sp>
          <p:nvSpPr>
            <p:cNvPr id="5" name="Freeform 5"/>
            <p:cNvSpPr/>
            <p:nvPr/>
          </p:nvSpPr>
          <p:spPr>
            <a:xfrm>
              <a:off x="0" y="0"/>
              <a:ext cx="1037712" cy="135588"/>
            </a:xfrm>
            <a:custGeom>
              <a:avLst/>
              <a:gdLst/>
              <a:ahLst/>
              <a:cxnLst/>
              <a:rect l="l" t="t" r="r" b="b"/>
              <a:pathLst>
                <a:path w="1037712" h="135588">
                  <a:moveTo>
                    <a:pt x="67794" y="0"/>
                  </a:moveTo>
                  <a:lnTo>
                    <a:pt x="969918" y="0"/>
                  </a:lnTo>
                  <a:cubicBezTo>
                    <a:pt x="987898" y="0"/>
                    <a:pt x="1005142" y="7143"/>
                    <a:pt x="1017855" y="19856"/>
                  </a:cubicBezTo>
                  <a:cubicBezTo>
                    <a:pt x="1030569" y="32570"/>
                    <a:pt x="1037712" y="49814"/>
                    <a:pt x="1037712" y="67794"/>
                  </a:cubicBezTo>
                  <a:lnTo>
                    <a:pt x="1037712" y="67794"/>
                  </a:lnTo>
                  <a:cubicBezTo>
                    <a:pt x="1037712" y="85774"/>
                    <a:pt x="1030569" y="103018"/>
                    <a:pt x="1017855" y="115732"/>
                  </a:cubicBezTo>
                  <a:cubicBezTo>
                    <a:pt x="1005142" y="128445"/>
                    <a:pt x="987898" y="135588"/>
                    <a:pt x="969918" y="135588"/>
                  </a:cubicBezTo>
                  <a:lnTo>
                    <a:pt x="67794" y="135588"/>
                  </a:lnTo>
                  <a:cubicBezTo>
                    <a:pt x="49814" y="135588"/>
                    <a:pt x="32570" y="128445"/>
                    <a:pt x="19856" y="115732"/>
                  </a:cubicBezTo>
                  <a:cubicBezTo>
                    <a:pt x="7143" y="103018"/>
                    <a:pt x="0" y="85774"/>
                    <a:pt x="0" y="67794"/>
                  </a:cubicBezTo>
                  <a:lnTo>
                    <a:pt x="0" y="67794"/>
                  </a:lnTo>
                  <a:cubicBezTo>
                    <a:pt x="0" y="49814"/>
                    <a:pt x="7143" y="32570"/>
                    <a:pt x="19856" y="19856"/>
                  </a:cubicBezTo>
                  <a:cubicBezTo>
                    <a:pt x="32570" y="7143"/>
                    <a:pt x="49814" y="0"/>
                    <a:pt x="67794" y="0"/>
                  </a:cubicBezTo>
                  <a:close/>
                </a:path>
              </a:pathLst>
            </a:custGeom>
            <a:solidFill>
              <a:srgbClr val="669608">
                <a:alpha val="22745"/>
              </a:srgbClr>
            </a:solidFill>
          </p:spPr>
          <p:txBody>
            <a:bodyPr/>
            <a:lstStyle/>
            <a:p>
              <a:endParaRPr lang="es-ES"/>
            </a:p>
          </p:txBody>
        </p:sp>
        <p:sp>
          <p:nvSpPr>
            <p:cNvPr id="6" name="TextBox 6"/>
            <p:cNvSpPr txBox="1"/>
            <p:nvPr/>
          </p:nvSpPr>
          <p:spPr>
            <a:xfrm>
              <a:off x="0" y="-19050"/>
              <a:ext cx="1037712" cy="154638"/>
            </a:xfrm>
            <a:prstGeom prst="rect">
              <a:avLst/>
            </a:prstGeom>
          </p:spPr>
          <p:txBody>
            <a:bodyPr lIns="50800" tIns="50800" rIns="50800" bIns="50800" rtlCol="0" anchor="ctr"/>
            <a:lstStyle/>
            <a:p>
              <a:pPr algn="ctr">
                <a:lnSpc>
                  <a:spcPts val="1620"/>
                </a:lnSpc>
              </a:pPr>
              <a:endParaRPr/>
            </a:p>
          </p:txBody>
        </p:sp>
      </p:grpSp>
      <p:sp>
        <p:nvSpPr>
          <p:cNvPr id="7" name="TextBox 7"/>
          <p:cNvSpPr txBox="1"/>
          <p:nvPr/>
        </p:nvSpPr>
        <p:spPr>
          <a:xfrm>
            <a:off x="501056" y="4248378"/>
            <a:ext cx="4320000" cy="490035"/>
          </a:xfrm>
          <a:prstGeom prst="rect">
            <a:avLst/>
          </a:prstGeom>
        </p:spPr>
        <p:txBody>
          <a:bodyPr lIns="0" tIns="0" rIns="0" bIns="0" rtlCol="0" anchor="t">
            <a:spAutoFit/>
          </a:bodyPr>
          <a:lstStyle/>
          <a:p>
            <a:pPr lvl="0" algn="just">
              <a:lnSpc>
                <a:spcPts val="1340"/>
              </a:lnSpc>
              <a:spcBef>
                <a:spcPct val="0"/>
              </a:spcBef>
            </a:pPr>
            <a:r>
              <a:rPr lang="en-US" sz="957" dirty="0" smtClean="0">
                <a:solidFill>
                  <a:srgbClr val="000000"/>
                </a:solidFill>
                <a:latin typeface="Century Gothic Paneuropean"/>
                <a:ea typeface="Century Gothic Paneuropean"/>
                <a:cs typeface="Century Gothic Paneuropean"/>
                <a:sym typeface="Century Gothic Paneuropean"/>
              </a:rPr>
              <a:t>In this case, some experts point out that control is not only not wrong, but </a:t>
            </a:r>
            <a:r>
              <a:rPr lang="en-US" sz="957" b="1" dirty="0" smtClean="0">
                <a:solidFill>
                  <a:srgbClr val="000000"/>
                </a:solidFill>
                <a:latin typeface="Century Gothic Paneuropean"/>
                <a:ea typeface="Century Gothic Paneuropean"/>
                <a:cs typeface="Century Gothic Paneuropean"/>
                <a:sym typeface="Century Gothic Paneuropean"/>
              </a:rPr>
              <a:t>necessary. We must closely monitor what our sons and daughters do with their mobile phones or computers.</a:t>
            </a:r>
            <a:endParaRPr lang="en-US" sz="957" b="1" u="none" strike="noStrike" dirty="0">
              <a:solidFill>
                <a:srgbClr val="000000"/>
              </a:solidFill>
              <a:latin typeface="Century Gothic Paneuropean Bold"/>
              <a:ea typeface="Century Gothic Paneuropean Bold"/>
              <a:cs typeface="Century Gothic Paneuropean Bold"/>
              <a:sym typeface="Century Gothic Paneuropean Bold"/>
            </a:endParaRPr>
          </a:p>
        </p:txBody>
      </p:sp>
      <p:sp>
        <p:nvSpPr>
          <p:cNvPr id="8" name="Freeform 8"/>
          <p:cNvSpPr/>
          <p:nvPr/>
        </p:nvSpPr>
        <p:spPr>
          <a:xfrm rot="-724994">
            <a:off x="2424530" y="4338897"/>
            <a:ext cx="4378306" cy="1789632"/>
          </a:xfrm>
          <a:custGeom>
            <a:avLst/>
            <a:gdLst/>
            <a:ahLst/>
            <a:cxnLst/>
            <a:rect l="l" t="t" r="r" b="b"/>
            <a:pathLst>
              <a:path w="4378306" h="1789632">
                <a:moveTo>
                  <a:pt x="0" y="0"/>
                </a:moveTo>
                <a:lnTo>
                  <a:pt x="4378305" y="0"/>
                </a:lnTo>
                <a:lnTo>
                  <a:pt x="4378305" y="1789632"/>
                </a:lnTo>
                <a:lnTo>
                  <a:pt x="0" y="1789632"/>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txBody>
          <a:bodyPr/>
          <a:lstStyle/>
          <a:p>
            <a:endParaRPr lang="es-ES"/>
          </a:p>
        </p:txBody>
      </p:sp>
      <p:sp>
        <p:nvSpPr>
          <p:cNvPr id="9" name="TextBox 9"/>
          <p:cNvSpPr txBox="1"/>
          <p:nvPr/>
        </p:nvSpPr>
        <p:spPr>
          <a:xfrm>
            <a:off x="592217" y="3962068"/>
            <a:ext cx="2065348" cy="192360"/>
          </a:xfrm>
          <a:prstGeom prst="rect">
            <a:avLst/>
          </a:prstGeom>
        </p:spPr>
        <p:txBody>
          <a:bodyPr lIns="0" tIns="0" rIns="0" bIns="0" rtlCol="0" anchor="t">
            <a:spAutoFit/>
          </a:bodyPr>
          <a:lstStyle/>
          <a:p>
            <a:pPr marL="0" lvl="0" indent="0" algn="l">
              <a:lnSpc>
                <a:spcPts val="1494"/>
              </a:lnSpc>
              <a:spcBef>
                <a:spcPct val="0"/>
              </a:spcBef>
            </a:pPr>
            <a:r>
              <a:rPr lang="en-US" sz="1067" u="none" strike="noStrike" dirty="0">
                <a:solidFill>
                  <a:srgbClr val="2E2925"/>
                </a:solidFill>
                <a:latin typeface="Hachi Maru Pop"/>
                <a:ea typeface="Hachi Maru Pop"/>
                <a:cs typeface="Hachi Maru Pop"/>
                <a:sym typeface="Hachi Maru Pop"/>
              </a:rPr>
              <a:t>4.3.1 </a:t>
            </a:r>
            <a:r>
              <a:rPr lang="en-US" sz="1067" u="none" strike="noStrike" dirty="0" smtClean="0">
                <a:solidFill>
                  <a:srgbClr val="2E2925"/>
                </a:solidFill>
                <a:latin typeface="Hachi Maru Pop"/>
                <a:ea typeface="Hachi Maru Pop"/>
                <a:cs typeface="Hachi Maru Pop"/>
                <a:sym typeface="Hachi Maru Pop"/>
              </a:rPr>
              <a:t>Under </a:t>
            </a:r>
            <a:r>
              <a:rPr lang="en-US" sz="1067" u="none" strike="noStrike" dirty="0">
                <a:solidFill>
                  <a:srgbClr val="2E2925"/>
                </a:solidFill>
                <a:latin typeface="Hachi Maru Pop"/>
                <a:ea typeface="Hachi Maru Pop"/>
                <a:cs typeface="Hachi Maru Pop"/>
                <a:sym typeface="Hachi Maru Pop"/>
              </a:rPr>
              <a:t>14</a:t>
            </a:r>
          </a:p>
        </p:txBody>
      </p:sp>
      <p:sp>
        <p:nvSpPr>
          <p:cNvPr id="10" name="TextBox 10"/>
          <p:cNvSpPr txBox="1"/>
          <p:nvPr/>
        </p:nvSpPr>
        <p:spPr>
          <a:xfrm>
            <a:off x="404626" y="1524716"/>
            <a:ext cx="3535146" cy="532646"/>
          </a:xfrm>
          <a:prstGeom prst="rect">
            <a:avLst/>
          </a:prstGeom>
        </p:spPr>
        <p:txBody>
          <a:bodyPr lIns="0" tIns="0" rIns="0" bIns="0" rtlCol="0" anchor="t">
            <a:spAutoFit/>
          </a:bodyPr>
          <a:lstStyle/>
          <a:p>
            <a:pPr lvl="0" algn="just">
              <a:lnSpc>
                <a:spcPts val="1416"/>
              </a:lnSpc>
              <a:spcBef>
                <a:spcPct val="0"/>
              </a:spcBef>
            </a:pPr>
            <a:r>
              <a:rPr lang="en-US" sz="1012" i="1" dirty="0" smtClean="0">
                <a:solidFill>
                  <a:srgbClr val="000000"/>
                </a:solidFill>
                <a:latin typeface="Balsamiq Sans Italics"/>
                <a:ea typeface="Balsamiq Sans Italics"/>
                <a:cs typeface="Balsamiq Sans Italics"/>
                <a:sym typeface="Balsamiq Sans Italics"/>
              </a:rPr>
              <a:t>Promoting immediate communication to data protection agencies of situations that may involve the unlawful processing of personal data of minors.</a:t>
            </a:r>
            <a:endParaRPr lang="en-US" sz="1012" i="1" dirty="0">
              <a:solidFill>
                <a:srgbClr val="000000"/>
              </a:solidFill>
              <a:latin typeface="Balsamiq Sans Italics"/>
              <a:ea typeface="Balsamiq Sans Italics"/>
              <a:cs typeface="Balsamiq Sans Italics"/>
              <a:sym typeface="Balsamiq Sans Italics"/>
            </a:endParaRPr>
          </a:p>
        </p:txBody>
      </p:sp>
      <p:sp>
        <p:nvSpPr>
          <p:cNvPr id="11" name="TextBox 11"/>
          <p:cNvSpPr txBox="1"/>
          <p:nvPr/>
        </p:nvSpPr>
        <p:spPr>
          <a:xfrm>
            <a:off x="404626" y="1004040"/>
            <a:ext cx="3649134" cy="396391"/>
          </a:xfrm>
          <a:prstGeom prst="rect">
            <a:avLst/>
          </a:prstGeom>
        </p:spPr>
        <p:txBody>
          <a:bodyPr lIns="0" tIns="0" rIns="0" bIns="0" rtlCol="0" anchor="t">
            <a:spAutoFit/>
          </a:bodyPr>
          <a:lstStyle/>
          <a:p>
            <a:pPr lvl="0">
              <a:lnSpc>
                <a:spcPts val="1580"/>
              </a:lnSpc>
              <a:spcBef>
                <a:spcPct val="0"/>
              </a:spcBef>
            </a:pPr>
            <a:r>
              <a:rPr lang="en-US" sz="1128" b="1" dirty="0" smtClean="0">
                <a:solidFill>
                  <a:srgbClr val="000000"/>
                </a:solidFill>
                <a:latin typeface="Century Gothic Paneuropean Bold"/>
                <a:ea typeface="Century Gothic Paneuropean Bold"/>
                <a:cs typeface="Century Gothic Paneuropean Bold"/>
                <a:sym typeface="Century Gothic Paneuropean Bold"/>
              </a:rPr>
              <a:t>The duties of the student welfare and protection coordinator include:</a:t>
            </a:r>
            <a:endParaRPr lang="en-US" sz="1128" b="1" u="none" strike="noStrike" dirty="0">
              <a:solidFill>
                <a:srgbClr val="000000"/>
              </a:solidFill>
              <a:latin typeface="Century Gothic Paneuropean Bold"/>
              <a:ea typeface="Century Gothic Paneuropean Bold"/>
              <a:cs typeface="Century Gothic Paneuropean Bold"/>
              <a:sym typeface="Century Gothic Paneuropean Bold"/>
            </a:endParaRPr>
          </a:p>
        </p:txBody>
      </p:sp>
      <p:sp>
        <p:nvSpPr>
          <p:cNvPr id="12" name="TextBox 12"/>
          <p:cNvSpPr txBox="1"/>
          <p:nvPr/>
        </p:nvSpPr>
        <p:spPr>
          <a:xfrm>
            <a:off x="404626" y="2251486"/>
            <a:ext cx="3762184" cy="989025"/>
          </a:xfrm>
          <a:prstGeom prst="rect">
            <a:avLst/>
          </a:prstGeom>
        </p:spPr>
        <p:txBody>
          <a:bodyPr lIns="0" tIns="0" rIns="0" bIns="0" rtlCol="0" anchor="t">
            <a:spAutoFit/>
          </a:bodyPr>
          <a:lstStyle/>
          <a:p>
            <a:pPr lvl="0" algn="just">
              <a:lnSpc>
                <a:spcPts val="1340"/>
              </a:lnSpc>
              <a:spcBef>
                <a:spcPct val="0"/>
              </a:spcBef>
            </a:pPr>
            <a:r>
              <a:rPr lang="en-US" sz="957" dirty="0" smtClean="0">
                <a:solidFill>
                  <a:srgbClr val="000000"/>
                </a:solidFill>
                <a:latin typeface="Century Gothic Paneuropean"/>
                <a:ea typeface="Century Gothic Paneuropean"/>
                <a:cs typeface="Century Gothic Paneuropean"/>
                <a:sym typeface="Century Gothic Paneuropean"/>
              </a:rPr>
              <a:t>As the proliferation of mobile phones encourages the dissemination of personal data through social networks and it is common for the recording and publication of sexual or violent content to be used in cases of harassment, including in schools, </a:t>
            </a:r>
            <a:r>
              <a:rPr lang="en-US" sz="957" b="1" dirty="0" smtClean="0">
                <a:solidFill>
                  <a:srgbClr val="000000"/>
                </a:solidFill>
                <a:latin typeface="Century Gothic Paneuropean"/>
                <a:ea typeface="Century Gothic Paneuropean"/>
                <a:cs typeface="Century Gothic Paneuropean"/>
                <a:sym typeface="Century Gothic Paneuropean"/>
              </a:rPr>
              <a:t>the educational centre can report the publication of such content on the Internet through the coordinator.</a:t>
            </a:r>
            <a:endParaRPr lang="en-US" sz="957" b="1" u="none" strike="noStrike" dirty="0">
              <a:solidFill>
                <a:srgbClr val="000000"/>
              </a:solidFill>
              <a:latin typeface="Century Gothic Paneuropean Bold"/>
              <a:ea typeface="Century Gothic Paneuropean Bold"/>
              <a:cs typeface="Century Gothic Paneuropean Bold"/>
              <a:sym typeface="Century Gothic Paneuropean Bold"/>
            </a:endParaRPr>
          </a:p>
        </p:txBody>
      </p:sp>
      <p:sp>
        <p:nvSpPr>
          <p:cNvPr id="13" name="TextBox 13"/>
          <p:cNvSpPr txBox="1"/>
          <p:nvPr/>
        </p:nvSpPr>
        <p:spPr>
          <a:xfrm>
            <a:off x="721216" y="3351708"/>
            <a:ext cx="3872699" cy="422064"/>
          </a:xfrm>
          <a:prstGeom prst="rect">
            <a:avLst/>
          </a:prstGeom>
        </p:spPr>
        <p:txBody>
          <a:bodyPr lIns="0" tIns="0" rIns="0" bIns="0" rtlCol="0" anchor="t">
            <a:spAutoFit/>
          </a:bodyPr>
          <a:lstStyle/>
          <a:p>
            <a:pPr lvl="0">
              <a:lnSpc>
                <a:spcPts val="1720"/>
              </a:lnSpc>
              <a:spcBef>
                <a:spcPct val="0"/>
              </a:spcBef>
            </a:pPr>
            <a:r>
              <a:rPr lang="en-US" sz="1228" spc="-61" dirty="0" smtClean="0">
                <a:solidFill>
                  <a:srgbClr val="010204"/>
                </a:solidFill>
                <a:latin typeface="Hachi Maru Pop"/>
                <a:ea typeface="Hachi Maru Pop"/>
                <a:cs typeface="Hachi Maru Pop"/>
                <a:sym typeface="Hachi Maru Pop"/>
              </a:rPr>
              <a:t>Can adults control messages and content on a minor's mobile phone?</a:t>
            </a:r>
            <a:endParaRPr lang="en-US" sz="1228" u="none" strike="noStrike" spc="-61" dirty="0">
              <a:solidFill>
                <a:srgbClr val="010204"/>
              </a:solidFill>
              <a:latin typeface="Hachi Maru Pop"/>
              <a:ea typeface="Hachi Maru Pop"/>
              <a:cs typeface="Hachi Maru Pop"/>
              <a:sym typeface="Hachi Maru Pop"/>
            </a:endParaRPr>
          </a:p>
        </p:txBody>
      </p:sp>
      <p:sp>
        <p:nvSpPr>
          <p:cNvPr id="14" name="TextBox 14"/>
          <p:cNvSpPr txBox="1"/>
          <p:nvPr/>
        </p:nvSpPr>
        <p:spPr>
          <a:xfrm>
            <a:off x="319838" y="3351708"/>
            <a:ext cx="401377" cy="215451"/>
          </a:xfrm>
          <a:prstGeom prst="rect">
            <a:avLst/>
          </a:prstGeom>
        </p:spPr>
        <p:txBody>
          <a:bodyPr lIns="0" tIns="0" rIns="0" bIns="0" rtlCol="0" anchor="t">
            <a:spAutoFit/>
          </a:bodyPr>
          <a:lstStyle/>
          <a:p>
            <a:pPr marL="0" lvl="0" indent="0" algn="l">
              <a:lnSpc>
                <a:spcPts val="1774"/>
              </a:lnSpc>
              <a:spcBef>
                <a:spcPct val="0"/>
              </a:spcBef>
            </a:pPr>
            <a:r>
              <a:rPr lang="en-US" sz="1267" u="none" strike="noStrike" spc="-63">
                <a:solidFill>
                  <a:srgbClr val="010204"/>
                </a:solidFill>
                <a:latin typeface="Hachi Maru Pop"/>
                <a:ea typeface="Hachi Maru Pop"/>
                <a:cs typeface="Hachi Maru Pop"/>
                <a:sym typeface="Hachi Maru Pop"/>
              </a:rPr>
              <a:t>4.3</a:t>
            </a:r>
          </a:p>
        </p:txBody>
      </p:sp>
      <p:sp>
        <p:nvSpPr>
          <p:cNvPr id="15" name="TextBox 15"/>
          <p:cNvSpPr txBox="1"/>
          <p:nvPr/>
        </p:nvSpPr>
        <p:spPr>
          <a:xfrm>
            <a:off x="5060541" y="5072433"/>
            <a:ext cx="172492"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12.</a:t>
            </a:r>
          </a:p>
        </p:txBody>
      </p:sp>
      <p:sp>
        <p:nvSpPr>
          <p:cNvPr id="16" name="Freeform 16"/>
          <p:cNvSpPr/>
          <p:nvPr/>
        </p:nvSpPr>
        <p:spPr>
          <a:xfrm>
            <a:off x="4322107" y="271152"/>
            <a:ext cx="773558" cy="500487"/>
          </a:xfrm>
          <a:custGeom>
            <a:avLst/>
            <a:gdLst/>
            <a:ahLst/>
            <a:cxnLst/>
            <a:rect l="l" t="t" r="r" b="b"/>
            <a:pathLst>
              <a:path w="773558" h="500487">
                <a:moveTo>
                  <a:pt x="0" y="0"/>
                </a:moveTo>
                <a:lnTo>
                  <a:pt x="773557" y="0"/>
                </a:lnTo>
                <a:lnTo>
                  <a:pt x="773557" y="500486"/>
                </a:lnTo>
                <a:lnTo>
                  <a:pt x="0" y="500486"/>
                </a:lnTo>
                <a:lnTo>
                  <a:pt x="0" y="0"/>
                </a:lnTo>
                <a:close/>
              </a:path>
            </a:pathLst>
          </a:custGeom>
          <a:blipFill>
            <a:blip r:embed="rId8" cstate="print"/>
            <a:stretch>
              <a:fillRect l="-4680" t="-13744" r="-4227" b="-16999"/>
            </a:stretch>
          </a:blipFill>
        </p:spPr>
        <p:txBody>
          <a:bodyPr/>
          <a:lstStyle/>
          <a:p>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1993" y="760511"/>
            <a:ext cx="1381606" cy="1072471"/>
          </a:xfrm>
          <a:custGeom>
            <a:avLst/>
            <a:gdLst/>
            <a:ahLst/>
            <a:cxnLst/>
            <a:rect l="l" t="t" r="r" b="b"/>
            <a:pathLst>
              <a:path w="1381606" h="1072471">
                <a:moveTo>
                  <a:pt x="0" y="0"/>
                </a:moveTo>
                <a:lnTo>
                  <a:pt x="1381606" y="0"/>
                </a:lnTo>
                <a:lnTo>
                  <a:pt x="1381606" y="1072472"/>
                </a:lnTo>
                <a:lnTo>
                  <a:pt x="0" y="1072472"/>
                </a:lnTo>
                <a:lnTo>
                  <a:pt x="0" y="0"/>
                </a:lnTo>
                <a:close/>
              </a:path>
            </a:pathLst>
          </a:custGeom>
          <a:blipFill>
            <a:blip r:embed="rId2" cstate="print"/>
            <a:stretch>
              <a:fillRect/>
            </a:stretch>
          </a:blipFill>
        </p:spPr>
        <p:txBody>
          <a:bodyPr/>
          <a:lstStyle/>
          <a:p>
            <a:endParaRPr lang="es-ES"/>
          </a:p>
        </p:txBody>
      </p:sp>
      <p:sp>
        <p:nvSpPr>
          <p:cNvPr id="3" name="Freeform 3"/>
          <p:cNvSpPr/>
          <p:nvPr/>
        </p:nvSpPr>
        <p:spPr>
          <a:xfrm rot="-3275011" flipV="1">
            <a:off x="2776799" y="1775115"/>
            <a:ext cx="542546" cy="401484"/>
          </a:xfrm>
          <a:custGeom>
            <a:avLst/>
            <a:gdLst/>
            <a:ahLst/>
            <a:cxnLst/>
            <a:rect l="l" t="t" r="r" b="b"/>
            <a:pathLst>
              <a:path w="542546" h="401484">
                <a:moveTo>
                  <a:pt x="0" y="401485"/>
                </a:moveTo>
                <a:lnTo>
                  <a:pt x="542546" y="401485"/>
                </a:lnTo>
                <a:lnTo>
                  <a:pt x="542546" y="0"/>
                </a:lnTo>
                <a:lnTo>
                  <a:pt x="0" y="0"/>
                </a:lnTo>
                <a:lnTo>
                  <a:pt x="0" y="401485"/>
                </a:lnTo>
                <a:close/>
              </a:path>
            </a:pathLst>
          </a:custGeom>
          <a:blipFill>
            <a:blip r:embed="rId3" cstate="print">
              <a:extLst>
                <a:ext uri="{96DAC541-7B7A-43D3-8B79-37D633B846F1}">
                  <asvg:svgBlip xmlns:asvg="http://schemas.microsoft.com/office/drawing/2016/SVG/main" xmlns="" r:embed="rId4"/>
                </a:ext>
              </a:extLst>
            </a:blip>
            <a:stretch>
              <a:fillRect/>
            </a:stretch>
          </a:blipFill>
        </p:spPr>
        <p:txBody>
          <a:bodyPr/>
          <a:lstStyle/>
          <a:p>
            <a:endParaRPr lang="es-ES"/>
          </a:p>
        </p:txBody>
      </p:sp>
      <p:sp>
        <p:nvSpPr>
          <p:cNvPr id="4" name="Freeform 4"/>
          <p:cNvSpPr/>
          <p:nvPr/>
        </p:nvSpPr>
        <p:spPr>
          <a:xfrm>
            <a:off x="0" y="3774050"/>
            <a:ext cx="2989027" cy="149451"/>
          </a:xfrm>
          <a:custGeom>
            <a:avLst/>
            <a:gdLst/>
            <a:ahLst/>
            <a:cxnLst/>
            <a:rect l="l" t="t" r="r" b="b"/>
            <a:pathLst>
              <a:path w="2989027" h="149451">
                <a:moveTo>
                  <a:pt x="0" y="0"/>
                </a:moveTo>
                <a:lnTo>
                  <a:pt x="2989027" y="0"/>
                </a:lnTo>
                <a:lnTo>
                  <a:pt x="2989027" y="149452"/>
                </a:lnTo>
                <a:lnTo>
                  <a:pt x="0" y="149452"/>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txBody>
          <a:bodyPr/>
          <a:lstStyle/>
          <a:p>
            <a:endParaRPr lang="es-ES"/>
          </a:p>
        </p:txBody>
      </p:sp>
      <p:grpSp>
        <p:nvGrpSpPr>
          <p:cNvPr id="5" name="Group 5"/>
          <p:cNvGrpSpPr/>
          <p:nvPr/>
        </p:nvGrpSpPr>
        <p:grpSpPr>
          <a:xfrm>
            <a:off x="2989027" y="760511"/>
            <a:ext cx="2032986" cy="1129621"/>
            <a:chOff x="0" y="0"/>
            <a:chExt cx="2710649" cy="1506162"/>
          </a:xfrm>
        </p:grpSpPr>
        <p:sp>
          <p:nvSpPr>
            <p:cNvPr id="6" name="Freeform 6"/>
            <p:cNvSpPr/>
            <p:nvPr/>
          </p:nvSpPr>
          <p:spPr>
            <a:xfrm>
              <a:off x="0" y="0"/>
              <a:ext cx="2710649" cy="1506162"/>
            </a:xfrm>
            <a:custGeom>
              <a:avLst/>
              <a:gdLst/>
              <a:ahLst/>
              <a:cxnLst/>
              <a:rect l="l" t="t" r="r" b="b"/>
              <a:pathLst>
                <a:path w="2710649" h="1506162">
                  <a:moveTo>
                    <a:pt x="0" y="0"/>
                  </a:moveTo>
                  <a:lnTo>
                    <a:pt x="2710649" y="0"/>
                  </a:lnTo>
                  <a:lnTo>
                    <a:pt x="2710649" y="1506162"/>
                  </a:lnTo>
                  <a:lnTo>
                    <a:pt x="0" y="1506162"/>
                  </a:lnTo>
                  <a:lnTo>
                    <a:pt x="0" y="0"/>
                  </a:lnTo>
                  <a:close/>
                </a:path>
              </a:pathLst>
            </a:custGeom>
            <a:blipFill>
              <a:blip r:embed="rId7" cstate="print"/>
              <a:stretch>
                <a:fillRect r="-569"/>
              </a:stretch>
            </a:blipFill>
          </p:spPr>
          <p:txBody>
            <a:bodyPr/>
            <a:lstStyle/>
            <a:p>
              <a:endParaRPr lang="es-ES"/>
            </a:p>
          </p:txBody>
        </p:sp>
        <p:sp>
          <p:nvSpPr>
            <p:cNvPr id="7" name="Freeform 7"/>
            <p:cNvSpPr/>
            <p:nvPr/>
          </p:nvSpPr>
          <p:spPr>
            <a:xfrm rot="-993755">
              <a:off x="447679" y="585759"/>
              <a:ext cx="211702" cy="336520"/>
            </a:xfrm>
            <a:custGeom>
              <a:avLst/>
              <a:gdLst/>
              <a:ahLst/>
              <a:cxnLst/>
              <a:rect l="l" t="t" r="r" b="b"/>
              <a:pathLst>
                <a:path w="211702" h="336520">
                  <a:moveTo>
                    <a:pt x="0" y="0"/>
                  </a:moveTo>
                  <a:lnTo>
                    <a:pt x="211701" y="0"/>
                  </a:lnTo>
                  <a:lnTo>
                    <a:pt x="211701" y="336520"/>
                  </a:lnTo>
                  <a:lnTo>
                    <a:pt x="0" y="336520"/>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8" name="TextBox 8"/>
            <p:cNvSpPr txBox="1"/>
            <p:nvPr/>
          </p:nvSpPr>
          <p:spPr>
            <a:xfrm>
              <a:off x="166021" y="208533"/>
              <a:ext cx="2355768" cy="369673"/>
            </a:xfrm>
            <a:prstGeom prst="rect">
              <a:avLst/>
            </a:prstGeom>
          </p:spPr>
          <p:txBody>
            <a:bodyPr lIns="0" tIns="0" rIns="0" bIns="0" rtlCol="0" anchor="t">
              <a:spAutoFit/>
            </a:bodyPr>
            <a:lstStyle/>
            <a:p>
              <a:pPr lvl="0" algn="ctr">
                <a:lnSpc>
                  <a:spcPts val="1106"/>
                </a:lnSpc>
                <a:spcBef>
                  <a:spcPct val="0"/>
                </a:spcBef>
              </a:pPr>
              <a:r>
                <a:rPr lang="en-US" sz="790" i="1" dirty="0" smtClean="0">
                  <a:solidFill>
                    <a:srgbClr val="000000"/>
                  </a:solidFill>
                  <a:latin typeface="Balsamiq Sans Italics"/>
                  <a:ea typeface="Balsamiq Sans Italics"/>
                  <a:cs typeface="Balsamiq Sans Italics"/>
                  <a:sym typeface="Balsamiq Sans Italics"/>
                </a:rPr>
                <a:t>In fact, platforms should require permission from guardians</a:t>
              </a:r>
              <a:endParaRPr lang="en-US" sz="790" i="1" u="none" strike="noStrike" dirty="0">
                <a:solidFill>
                  <a:srgbClr val="000000"/>
                </a:solidFill>
                <a:latin typeface="Balsamiq Sans Italics"/>
                <a:ea typeface="Balsamiq Sans Italics"/>
                <a:cs typeface="Balsamiq Sans Italics"/>
                <a:sym typeface="Balsamiq Sans Italics"/>
              </a:endParaRPr>
            </a:p>
          </p:txBody>
        </p:sp>
        <p:sp>
          <p:nvSpPr>
            <p:cNvPr id="9" name="TextBox 9"/>
            <p:cNvSpPr txBox="1"/>
            <p:nvPr/>
          </p:nvSpPr>
          <p:spPr>
            <a:xfrm>
              <a:off x="121225" y="814868"/>
              <a:ext cx="2458668" cy="376172"/>
            </a:xfrm>
            <a:prstGeom prst="rect">
              <a:avLst/>
            </a:prstGeom>
          </p:spPr>
          <p:txBody>
            <a:bodyPr lIns="0" tIns="0" rIns="0" bIns="0" rtlCol="0" anchor="t">
              <a:spAutoFit/>
            </a:bodyPr>
            <a:lstStyle/>
            <a:p>
              <a:pPr lvl="0" algn="ctr">
                <a:lnSpc>
                  <a:spcPts val="1091"/>
                </a:lnSpc>
                <a:spcBef>
                  <a:spcPct val="0"/>
                </a:spcBef>
              </a:pPr>
              <a:r>
                <a:rPr lang="en-US" sz="779" i="1" u="none" strike="noStrike" dirty="0">
                  <a:solidFill>
                    <a:srgbClr val="000000"/>
                  </a:solidFill>
                  <a:latin typeface="Balsamiq Sans Italics"/>
                  <a:ea typeface="Balsamiq Sans Italics"/>
                  <a:cs typeface="Balsamiq Sans Italics"/>
                  <a:sym typeface="Balsamiq Sans Italics"/>
                </a:rPr>
                <a:t> </a:t>
              </a:r>
              <a:r>
                <a:rPr lang="en-US" sz="779" i="1" dirty="0" smtClean="0">
                  <a:solidFill>
                    <a:srgbClr val="000000"/>
                  </a:solidFill>
                  <a:latin typeface="Balsamiq Sans Italics"/>
                  <a:ea typeface="Balsamiq Sans Italics"/>
                  <a:cs typeface="Balsamiq Sans Italics"/>
                  <a:sym typeface="Balsamiq Sans Italics"/>
                </a:rPr>
                <a:t>There are lots of parental control apps available to exercise this supervision.</a:t>
              </a:r>
              <a:endParaRPr lang="en-US" sz="779" i="1" u="none" strike="noStrike" dirty="0">
                <a:solidFill>
                  <a:srgbClr val="000000"/>
                </a:solidFill>
                <a:latin typeface="Balsamiq Sans Italics"/>
                <a:ea typeface="Balsamiq Sans Italics"/>
                <a:cs typeface="Balsamiq Sans Italics"/>
                <a:sym typeface="Balsamiq Sans Italics"/>
              </a:endParaRPr>
            </a:p>
          </p:txBody>
        </p:sp>
      </p:grpSp>
      <p:grpSp>
        <p:nvGrpSpPr>
          <p:cNvPr id="10" name="Group 10"/>
          <p:cNvGrpSpPr/>
          <p:nvPr/>
        </p:nvGrpSpPr>
        <p:grpSpPr>
          <a:xfrm>
            <a:off x="206679" y="2266252"/>
            <a:ext cx="2352997" cy="270242"/>
            <a:chOff x="0" y="0"/>
            <a:chExt cx="1180565" cy="135588"/>
          </a:xfrm>
        </p:grpSpPr>
        <p:sp>
          <p:nvSpPr>
            <p:cNvPr id="11" name="Freeform 11"/>
            <p:cNvSpPr/>
            <p:nvPr/>
          </p:nvSpPr>
          <p:spPr>
            <a:xfrm>
              <a:off x="0" y="0"/>
              <a:ext cx="1180565" cy="135588"/>
            </a:xfrm>
            <a:custGeom>
              <a:avLst/>
              <a:gdLst/>
              <a:ahLst/>
              <a:cxnLst/>
              <a:rect l="l" t="t" r="r" b="b"/>
              <a:pathLst>
                <a:path w="1180565" h="135588">
                  <a:moveTo>
                    <a:pt x="67794" y="0"/>
                  </a:moveTo>
                  <a:lnTo>
                    <a:pt x="1112771" y="0"/>
                  </a:lnTo>
                  <a:cubicBezTo>
                    <a:pt x="1130751" y="0"/>
                    <a:pt x="1147995" y="7143"/>
                    <a:pt x="1160709" y="19856"/>
                  </a:cubicBezTo>
                  <a:cubicBezTo>
                    <a:pt x="1173423" y="32570"/>
                    <a:pt x="1180565" y="49814"/>
                    <a:pt x="1180565" y="67794"/>
                  </a:cubicBezTo>
                  <a:lnTo>
                    <a:pt x="1180565" y="67794"/>
                  </a:lnTo>
                  <a:cubicBezTo>
                    <a:pt x="1180565" y="105236"/>
                    <a:pt x="1150213" y="135588"/>
                    <a:pt x="1112771" y="135588"/>
                  </a:cubicBezTo>
                  <a:lnTo>
                    <a:pt x="67794" y="135588"/>
                  </a:lnTo>
                  <a:cubicBezTo>
                    <a:pt x="49814" y="135588"/>
                    <a:pt x="32570" y="128445"/>
                    <a:pt x="19856" y="115732"/>
                  </a:cubicBezTo>
                  <a:cubicBezTo>
                    <a:pt x="7143" y="103018"/>
                    <a:pt x="0" y="85774"/>
                    <a:pt x="0" y="67794"/>
                  </a:cubicBezTo>
                  <a:lnTo>
                    <a:pt x="0" y="67794"/>
                  </a:lnTo>
                  <a:cubicBezTo>
                    <a:pt x="0" y="49814"/>
                    <a:pt x="7143" y="32570"/>
                    <a:pt x="19856" y="19856"/>
                  </a:cubicBezTo>
                  <a:cubicBezTo>
                    <a:pt x="32570" y="7143"/>
                    <a:pt x="49814" y="0"/>
                    <a:pt x="67794" y="0"/>
                  </a:cubicBezTo>
                  <a:close/>
                </a:path>
              </a:pathLst>
            </a:custGeom>
            <a:solidFill>
              <a:srgbClr val="669608">
                <a:alpha val="22745"/>
              </a:srgbClr>
            </a:solidFill>
          </p:spPr>
          <p:txBody>
            <a:bodyPr/>
            <a:lstStyle/>
            <a:p>
              <a:endParaRPr lang="es-ES"/>
            </a:p>
          </p:txBody>
        </p:sp>
        <p:sp>
          <p:nvSpPr>
            <p:cNvPr id="12" name="TextBox 12"/>
            <p:cNvSpPr txBox="1"/>
            <p:nvPr/>
          </p:nvSpPr>
          <p:spPr>
            <a:xfrm>
              <a:off x="0" y="-19050"/>
              <a:ext cx="1180565" cy="154638"/>
            </a:xfrm>
            <a:prstGeom prst="rect">
              <a:avLst/>
            </a:prstGeom>
          </p:spPr>
          <p:txBody>
            <a:bodyPr lIns="50800" tIns="50800" rIns="50800" bIns="50800" rtlCol="0" anchor="ctr"/>
            <a:lstStyle/>
            <a:p>
              <a:pPr algn="ctr">
                <a:lnSpc>
                  <a:spcPts val="1620"/>
                </a:lnSpc>
              </a:pPr>
              <a:endParaRPr/>
            </a:p>
          </p:txBody>
        </p:sp>
      </p:grpSp>
      <p:sp>
        <p:nvSpPr>
          <p:cNvPr id="13" name="Freeform 13"/>
          <p:cNvSpPr/>
          <p:nvPr/>
        </p:nvSpPr>
        <p:spPr>
          <a:xfrm>
            <a:off x="3015765" y="4405363"/>
            <a:ext cx="2217268" cy="592615"/>
          </a:xfrm>
          <a:custGeom>
            <a:avLst/>
            <a:gdLst/>
            <a:ahLst/>
            <a:cxnLst/>
            <a:rect l="l" t="t" r="r" b="b"/>
            <a:pathLst>
              <a:path w="2217268" h="592615">
                <a:moveTo>
                  <a:pt x="0" y="0"/>
                </a:moveTo>
                <a:lnTo>
                  <a:pt x="2217268" y="0"/>
                </a:lnTo>
                <a:lnTo>
                  <a:pt x="2217268" y="592615"/>
                </a:lnTo>
                <a:lnTo>
                  <a:pt x="0" y="592615"/>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txBody>
          <a:bodyPr/>
          <a:lstStyle/>
          <a:p>
            <a:endParaRPr lang="es-ES"/>
          </a:p>
        </p:txBody>
      </p:sp>
      <p:sp>
        <p:nvSpPr>
          <p:cNvPr id="14" name="Freeform 14"/>
          <p:cNvSpPr/>
          <p:nvPr/>
        </p:nvSpPr>
        <p:spPr>
          <a:xfrm>
            <a:off x="3766094" y="3468746"/>
            <a:ext cx="473389" cy="475943"/>
          </a:xfrm>
          <a:custGeom>
            <a:avLst/>
            <a:gdLst/>
            <a:ahLst/>
            <a:cxnLst/>
            <a:rect l="l" t="t" r="r" b="b"/>
            <a:pathLst>
              <a:path w="473389" h="475943">
                <a:moveTo>
                  <a:pt x="0" y="0"/>
                </a:moveTo>
                <a:lnTo>
                  <a:pt x="473388" y="0"/>
                </a:lnTo>
                <a:lnTo>
                  <a:pt x="473388" y="475942"/>
                </a:lnTo>
                <a:lnTo>
                  <a:pt x="0" y="475942"/>
                </a:lnTo>
                <a:lnTo>
                  <a:pt x="0" y="0"/>
                </a:lnTo>
                <a:close/>
              </a:path>
            </a:pathLst>
          </a:custGeom>
          <a:blipFill>
            <a:blip r:embed="rId12" cstate="print"/>
            <a:stretch>
              <a:fillRect l="-38140" t="-20199" r="-208594" b="-224675"/>
            </a:stretch>
          </a:blipFill>
        </p:spPr>
        <p:txBody>
          <a:bodyPr/>
          <a:lstStyle/>
          <a:p>
            <a:endParaRPr lang="es-ES"/>
          </a:p>
        </p:txBody>
      </p:sp>
      <p:sp>
        <p:nvSpPr>
          <p:cNvPr id="15" name="Freeform 15"/>
          <p:cNvSpPr/>
          <p:nvPr/>
        </p:nvSpPr>
        <p:spPr>
          <a:xfrm>
            <a:off x="4166516" y="3546719"/>
            <a:ext cx="397970" cy="397970"/>
          </a:xfrm>
          <a:custGeom>
            <a:avLst/>
            <a:gdLst/>
            <a:ahLst/>
            <a:cxnLst/>
            <a:rect l="l" t="t" r="r" b="b"/>
            <a:pathLst>
              <a:path w="397970" h="397970">
                <a:moveTo>
                  <a:pt x="0" y="0"/>
                </a:moveTo>
                <a:lnTo>
                  <a:pt x="397969" y="0"/>
                </a:lnTo>
                <a:lnTo>
                  <a:pt x="397969" y="397969"/>
                </a:lnTo>
                <a:lnTo>
                  <a:pt x="0" y="397969"/>
                </a:lnTo>
                <a:lnTo>
                  <a:pt x="0" y="0"/>
                </a:lnTo>
                <a:close/>
              </a:path>
            </a:pathLst>
          </a:custGeom>
          <a:blipFill>
            <a:blip r:embed="rId13" cstate="print"/>
            <a:stretch>
              <a:fillRect/>
            </a:stretch>
          </a:blipFill>
        </p:spPr>
        <p:txBody>
          <a:bodyPr/>
          <a:lstStyle/>
          <a:p>
            <a:endParaRPr lang="es-ES"/>
          </a:p>
        </p:txBody>
      </p:sp>
      <p:sp>
        <p:nvSpPr>
          <p:cNvPr id="16" name="Freeform 16"/>
          <p:cNvSpPr/>
          <p:nvPr/>
        </p:nvSpPr>
        <p:spPr>
          <a:xfrm>
            <a:off x="3254414" y="3841087"/>
            <a:ext cx="602588" cy="556587"/>
          </a:xfrm>
          <a:custGeom>
            <a:avLst/>
            <a:gdLst/>
            <a:ahLst/>
            <a:cxnLst/>
            <a:rect l="l" t="t" r="r" b="b"/>
            <a:pathLst>
              <a:path w="602588" h="556587">
                <a:moveTo>
                  <a:pt x="0" y="0"/>
                </a:moveTo>
                <a:lnTo>
                  <a:pt x="602588" y="0"/>
                </a:lnTo>
                <a:lnTo>
                  <a:pt x="602588" y="556587"/>
                </a:lnTo>
                <a:lnTo>
                  <a:pt x="0" y="556587"/>
                </a:lnTo>
                <a:lnTo>
                  <a:pt x="0" y="0"/>
                </a:lnTo>
                <a:close/>
              </a:path>
            </a:pathLst>
          </a:custGeom>
          <a:blipFill>
            <a:blip r:embed="rId14" cstate="print"/>
            <a:stretch>
              <a:fillRect b="-16592"/>
            </a:stretch>
          </a:blipFill>
        </p:spPr>
        <p:txBody>
          <a:bodyPr/>
          <a:lstStyle/>
          <a:p>
            <a:endParaRPr lang="es-ES"/>
          </a:p>
        </p:txBody>
      </p:sp>
      <p:sp>
        <p:nvSpPr>
          <p:cNvPr id="17" name="Freeform 17"/>
          <p:cNvSpPr/>
          <p:nvPr/>
        </p:nvSpPr>
        <p:spPr>
          <a:xfrm>
            <a:off x="3382822" y="3594877"/>
            <a:ext cx="328625" cy="328625"/>
          </a:xfrm>
          <a:custGeom>
            <a:avLst/>
            <a:gdLst/>
            <a:ahLst/>
            <a:cxnLst/>
            <a:rect l="l" t="t" r="r" b="b"/>
            <a:pathLst>
              <a:path w="328625" h="328625">
                <a:moveTo>
                  <a:pt x="0" y="0"/>
                </a:moveTo>
                <a:lnTo>
                  <a:pt x="328625" y="0"/>
                </a:lnTo>
                <a:lnTo>
                  <a:pt x="328625" y="328625"/>
                </a:lnTo>
                <a:lnTo>
                  <a:pt x="0" y="328625"/>
                </a:lnTo>
                <a:lnTo>
                  <a:pt x="0" y="0"/>
                </a:lnTo>
                <a:close/>
              </a:path>
            </a:pathLst>
          </a:custGeom>
          <a:blipFill>
            <a:blip r:embed="rId15" cstate="print"/>
            <a:stretch>
              <a:fillRect/>
            </a:stretch>
          </a:blipFill>
        </p:spPr>
        <p:txBody>
          <a:bodyPr/>
          <a:lstStyle/>
          <a:p>
            <a:endParaRPr lang="es-ES"/>
          </a:p>
        </p:txBody>
      </p:sp>
      <p:sp>
        <p:nvSpPr>
          <p:cNvPr id="18" name="Freeform 18"/>
          <p:cNvSpPr/>
          <p:nvPr/>
        </p:nvSpPr>
        <p:spPr>
          <a:xfrm>
            <a:off x="3785002" y="3944688"/>
            <a:ext cx="381513" cy="381513"/>
          </a:xfrm>
          <a:custGeom>
            <a:avLst/>
            <a:gdLst/>
            <a:ahLst/>
            <a:cxnLst/>
            <a:rect l="l" t="t" r="r" b="b"/>
            <a:pathLst>
              <a:path w="381513" h="381513">
                <a:moveTo>
                  <a:pt x="0" y="0"/>
                </a:moveTo>
                <a:lnTo>
                  <a:pt x="381514" y="0"/>
                </a:lnTo>
                <a:lnTo>
                  <a:pt x="381514" y="381514"/>
                </a:lnTo>
                <a:lnTo>
                  <a:pt x="0" y="381514"/>
                </a:lnTo>
                <a:lnTo>
                  <a:pt x="0" y="0"/>
                </a:lnTo>
                <a:close/>
              </a:path>
            </a:pathLst>
          </a:custGeom>
          <a:blipFill>
            <a:blip r:embed="rId16" cstate="print"/>
            <a:stretch>
              <a:fillRect/>
            </a:stretch>
          </a:blipFill>
        </p:spPr>
        <p:txBody>
          <a:bodyPr/>
          <a:lstStyle/>
          <a:p>
            <a:endParaRPr lang="es-ES"/>
          </a:p>
        </p:txBody>
      </p:sp>
      <p:sp>
        <p:nvSpPr>
          <p:cNvPr id="19" name="Freeform 19"/>
          <p:cNvSpPr/>
          <p:nvPr/>
        </p:nvSpPr>
        <p:spPr>
          <a:xfrm>
            <a:off x="4239482" y="3985927"/>
            <a:ext cx="319569" cy="319569"/>
          </a:xfrm>
          <a:custGeom>
            <a:avLst/>
            <a:gdLst/>
            <a:ahLst/>
            <a:cxnLst/>
            <a:rect l="l" t="t" r="r" b="b"/>
            <a:pathLst>
              <a:path w="319569" h="319569">
                <a:moveTo>
                  <a:pt x="0" y="0"/>
                </a:moveTo>
                <a:lnTo>
                  <a:pt x="319569" y="0"/>
                </a:lnTo>
                <a:lnTo>
                  <a:pt x="319569" y="319568"/>
                </a:lnTo>
                <a:lnTo>
                  <a:pt x="0" y="319568"/>
                </a:lnTo>
                <a:lnTo>
                  <a:pt x="0" y="0"/>
                </a:lnTo>
                <a:close/>
              </a:path>
            </a:pathLst>
          </a:custGeom>
          <a:blipFill>
            <a:blip r:embed="rId17" cstate="print"/>
            <a:stretch>
              <a:fillRect/>
            </a:stretch>
          </a:blipFill>
        </p:spPr>
        <p:txBody>
          <a:bodyPr/>
          <a:lstStyle/>
          <a:p>
            <a:endParaRPr lang="es-ES"/>
          </a:p>
        </p:txBody>
      </p:sp>
      <p:sp>
        <p:nvSpPr>
          <p:cNvPr id="20" name="Freeform 20"/>
          <p:cNvSpPr/>
          <p:nvPr/>
        </p:nvSpPr>
        <p:spPr>
          <a:xfrm>
            <a:off x="4635251" y="3959596"/>
            <a:ext cx="319569" cy="319569"/>
          </a:xfrm>
          <a:custGeom>
            <a:avLst/>
            <a:gdLst/>
            <a:ahLst/>
            <a:cxnLst/>
            <a:rect l="l" t="t" r="r" b="b"/>
            <a:pathLst>
              <a:path w="319569" h="319569">
                <a:moveTo>
                  <a:pt x="0" y="0"/>
                </a:moveTo>
                <a:lnTo>
                  <a:pt x="319568" y="0"/>
                </a:lnTo>
                <a:lnTo>
                  <a:pt x="319568" y="319569"/>
                </a:lnTo>
                <a:lnTo>
                  <a:pt x="0" y="319569"/>
                </a:lnTo>
                <a:lnTo>
                  <a:pt x="0" y="0"/>
                </a:lnTo>
                <a:close/>
              </a:path>
            </a:pathLst>
          </a:custGeom>
          <a:blipFill>
            <a:blip r:embed="rId18" cstate="print"/>
            <a:stretch>
              <a:fillRect/>
            </a:stretch>
          </a:blipFill>
        </p:spPr>
        <p:txBody>
          <a:bodyPr/>
          <a:lstStyle/>
          <a:p>
            <a:endParaRPr lang="es-ES"/>
          </a:p>
        </p:txBody>
      </p:sp>
      <p:sp>
        <p:nvSpPr>
          <p:cNvPr id="21" name="Freeform 21"/>
          <p:cNvSpPr/>
          <p:nvPr/>
        </p:nvSpPr>
        <p:spPr>
          <a:xfrm>
            <a:off x="4559051" y="3523284"/>
            <a:ext cx="435333" cy="435333"/>
          </a:xfrm>
          <a:custGeom>
            <a:avLst/>
            <a:gdLst/>
            <a:ahLst/>
            <a:cxnLst/>
            <a:rect l="l" t="t" r="r" b="b"/>
            <a:pathLst>
              <a:path w="435333" h="435333">
                <a:moveTo>
                  <a:pt x="0" y="0"/>
                </a:moveTo>
                <a:lnTo>
                  <a:pt x="435333" y="0"/>
                </a:lnTo>
                <a:lnTo>
                  <a:pt x="435333" y="435332"/>
                </a:lnTo>
                <a:lnTo>
                  <a:pt x="0" y="435332"/>
                </a:lnTo>
                <a:lnTo>
                  <a:pt x="0" y="0"/>
                </a:lnTo>
                <a:close/>
              </a:path>
            </a:pathLst>
          </a:custGeom>
          <a:blipFill>
            <a:blip r:embed="rId19" cstate="print"/>
            <a:stretch>
              <a:fillRect/>
            </a:stretch>
          </a:blipFill>
        </p:spPr>
        <p:txBody>
          <a:bodyPr/>
          <a:lstStyle/>
          <a:p>
            <a:endParaRPr lang="es-ES"/>
          </a:p>
        </p:txBody>
      </p:sp>
      <p:sp>
        <p:nvSpPr>
          <p:cNvPr id="22" name="TextBox 22"/>
          <p:cNvSpPr txBox="1"/>
          <p:nvPr/>
        </p:nvSpPr>
        <p:spPr>
          <a:xfrm>
            <a:off x="513658" y="1880608"/>
            <a:ext cx="1898205" cy="272639"/>
          </a:xfrm>
          <a:prstGeom prst="rect">
            <a:avLst/>
          </a:prstGeom>
        </p:spPr>
        <p:txBody>
          <a:bodyPr lIns="0" tIns="0" rIns="0" bIns="0" rtlCol="0" anchor="t">
            <a:spAutoFit/>
          </a:bodyPr>
          <a:lstStyle/>
          <a:p>
            <a:pPr lvl="0" algn="ctr">
              <a:lnSpc>
                <a:spcPts val="1091"/>
              </a:lnSpc>
              <a:spcBef>
                <a:spcPct val="0"/>
              </a:spcBef>
            </a:pPr>
            <a:r>
              <a:rPr lang="en-US" sz="779" b="1" dirty="0" smtClean="0">
                <a:solidFill>
                  <a:srgbClr val="007932"/>
                </a:solidFill>
                <a:latin typeface="Century Gothic Paneuropean Bold"/>
                <a:ea typeface="Century Gothic Paneuropean Bold"/>
                <a:cs typeface="Century Gothic Paneuropean Bold"/>
                <a:sym typeface="Century Gothic Paneuropean Bold"/>
              </a:rPr>
              <a:t>It is advisable for each family to agree </a:t>
            </a:r>
            <a:r>
              <a:rPr lang="en-US" sz="779" b="1" dirty="0" err="1" smtClean="0">
                <a:solidFill>
                  <a:srgbClr val="007932"/>
                </a:solidFill>
                <a:latin typeface="Century Gothic Paneuropean Bold"/>
                <a:ea typeface="Century Gothic Paneuropean Bold"/>
                <a:cs typeface="Century Gothic Paneuropean Bold"/>
                <a:sym typeface="Century Gothic Paneuropean Bold"/>
              </a:rPr>
              <a:t>onconditions</a:t>
            </a:r>
            <a:r>
              <a:rPr lang="en-US" sz="779" b="1" dirty="0" smtClean="0">
                <a:solidFill>
                  <a:srgbClr val="007932"/>
                </a:solidFill>
                <a:latin typeface="Century Gothic Paneuropean Bold"/>
                <a:ea typeface="Century Gothic Paneuropean Bold"/>
                <a:cs typeface="Century Gothic Paneuropean Bold"/>
                <a:sym typeface="Century Gothic Paneuropean Bold"/>
              </a:rPr>
              <a:t> for mobile phone use</a:t>
            </a:r>
            <a:endParaRPr lang="en-US" sz="779" b="1" u="none" strike="noStrike" dirty="0">
              <a:solidFill>
                <a:srgbClr val="007932"/>
              </a:solidFill>
              <a:latin typeface="Century Gothic Paneuropean Bold"/>
              <a:ea typeface="Century Gothic Paneuropean Bold"/>
              <a:cs typeface="Century Gothic Paneuropean Bold"/>
              <a:sym typeface="Century Gothic Paneuropean Bold"/>
            </a:endParaRPr>
          </a:p>
        </p:txBody>
      </p:sp>
      <p:sp>
        <p:nvSpPr>
          <p:cNvPr id="23" name="TextBox 23"/>
          <p:cNvSpPr txBox="1"/>
          <p:nvPr/>
        </p:nvSpPr>
        <p:spPr>
          <a:xfrm>
            <a:off x="361588" y="2314920"/>
            <a:ext cx="2274345" cy="192360"/>
          </a:xfrm>
          <a:prstGeom prst="rect">
            <a:avLst/>
          </a:prstGeom>
        </p:spPr>
        <p:txBody>
          <a:bodyPr lIns="0" tIns="0" rIns="0" bIns="0" rtlCol="0" anchor="t">
            <a:spAutoFit/>
          </a:bodyPr>
          <a:lstStyle/>
          <a:p>
            <a:pPr marL="0" lvl="0" indent="0" algn="l">
              <a:lnSpc>
                <a:spcPts val="1494"/>
              </a:lnSpc>
              <a:spcBef>
                <a:spcPct val="0"/>
              </a:spcBef>
            </a:pPr>
            <a:r>
              <a:rPr lang="en-US" sz="1067" u="none" strike="noStrike" dirty="0">
                <a:solidFill>
                  <a:srgbClr val="2E2925"/>
                </a:solidFill>
                <a:latin typeface="Hachi Maru Pop"/>
                <a:ea typeface="Hachi Maru Pop"/>
                <a:cs typeface="Hachi Maru Pop"/>
                <a:sym typeface="Hachi Maru Pop"/>
              </a:rPr>
              <a:t>4.3.2 </a:t>
            </a:r>
            <a:r>
              <a:rPr lang="en-US" sz="1067" u="none" strike="noStrike" dirty="0" smtClean="0">
                <a:solidFill>
                  <a:srgbClr val="2E2925"/>
                </a:solidFill>
                <a:latin typeface="Hachi Maru Pop"/>
                <a:ea typeface="Hachi Maru Pop"/>
                <a:cs typeface="Hachi Maru Pop"/>
                <a:sym typeface="Hachi Maru Pop"/>
              </a:rPr>
              <a:t>After </a:t>
            </a:r>
            <a:r>
              <a:rPr lang="en-US" sz="1067" u="none" strike="noStrike" dirty="0">
                <a:solidFill>
                  <a:srgbClr val="2E2925"/>
                </a:solidFill>
                <a:latin typeface="Hachi Maru Pop"/>
                <a:ea typeface="Hachi Maru Pop"/>
                <a:cs typeface="Hachi Maru Pop"/>
                <a:sym typeface="Hachi Maru Pop"/>
              </a:rPr>
              <a:t>14</a:t>
            </a:r>
          </a:p>
        </p:txBody>
      </p:sp>
      <p:sp>
        <p:nvSpPr>
          <p:cNvPr id="24" name="TextBox 24"/>
          <p:cNvSpPr txBox="1"/>
          <p:nvPr/>
        </p:nvSpPr>
        <p:spPr>
          <a:xfrm>
            <a:off x="310469" y="2660319"/>
            <a:ext cx="4498412" cy="654923"/>
          </a:xfrm>
          <a:prstGeom prst="rect">
            <a:avLst/>
          </a:prstGeom>
        </p:spPr>
        <p:txBody>
          <a:bodyPr lIns="0" tIns="0" rIns="0" bIns="0" rtlCol="0" anchor="t">
            <a:spAutoFit/>
          </a:bodyPr>
          <a:lstStyle/>
          <a:p>
            <a:pPr lvl="0" algn="just">
              <a:lnSpc>
                <a:spcPts val="1260"/>
              </a:lnSpc>
              <a:spcBef>
                <a:spcPct val="0"/>
              </a:spcBef>
            </a:pPr>
            <a:r>
              <a:rPr lang="en-US" sz="900" dirty="0" smtClean="0">
                <a:solidFill>
                  <a:srgbClr val="000000"/>
                </a:solidFill>
                <a:latin typeface="Century Gothic Paneuropean"/>
                <a:ea typeface="Century Gothic Paneuropean"/>
                <a:cs typeface="Century Gothic Paneuropean"/>
                <a:sym typeface="Century Gothic Paneuropean"/>
              </a:rPr>
              <a:t>From this age onwards, </a:t>
            </a:r>
            <a:r>
              <a:rPr lang="en-US" sz="900" b="1" dirty="0" smtClean="0">
                <a:solidFill>
                  <a:srgbClr val="000000"/>
                </a:solidFill>
                <a:latin typeface="Century Gothic Paneuropean"/>
                <a:ea typeface="Century Gothic Paneuropean"/>
                <a:cs typeface="Century Gothic Paneuropean"/>
                <a:sym typeface="Century Gothic Paneuropean"/>
              </a:rPr>
              <a:t>children do not have to ask permission to access any app or social network and can be independent users. If a parent is certain that their child is at risk, they can monitor their mobile phone, assuming responsibility for the protection of the minor.</a:t>
            </a:r>
            <a:endParaRPr lang="en-US" sz="900" b="1" u="none" strike="noStrike" dirty="0">
              <a:solidFill>
                <a:srgbClr val="000000"/>
              </a:solidFill>
              <a:latin typeface="Century Gothic Paneuropean Bold"/>
              <a:ea typeface="Century Gothic Paneuropean Bold"/>
              <a:cs typeface="Century Gothic Paneuropean Bold"/>
              <a:sym typeface="Century Gothic Paneuropean Bold"/>
            </a:endParaRPr>
          </a:p>
        </p:txBody>
      </p:sp>
      <p:sp>
        <p:nvSpPr>
          <p:cNvPr id="25" name="TextBox 25"/>
          <p:cNvSpPr txBox="1"/>
          <p:nvPr/>
        </p:nvSpPr>
        <p:spPr>
          <a:xfrm>
            <a:off x="845521" y="3485184"/>
            <a:ext cx="2310429" cy="243656"/>
          </a:xfrm>
          <a:prstGeom prst="rect">
            <a:avLst/>
          </a:prstGeom>
        </p:spPr>
        <p:txBody>
          <a:bodyPr wrap="square" lIns="0" tIns="0" rIns="0" bIns="0" rtlCol="0" anchor="t">
            <a:spAutoFit/>
          </a:bodyPr>
          <a:lstStyle/>
          <a:p>
            <a:pPr lvl="0">
              <a:lnSpc>
                <a:spcPts val="1910"/>
              </a:lnSpc>
              <a:spcBef>
                <a:spcPct val="0"/>
              </a:spcBef>
            </a:pPr>
            <a:r>
              <a:rPr lang="en-US" sz="1364" spc="-68" dirty="0" smtClean="0">
                <a:solidFill>
                  <a:srgbClr val="010204"/>
                </a:solidFill>
                <a:latin typeface="Hachi Maru Pop"/>
                <a:ea typeface="Hachi Maru Pop"/>
                <a:cs typeface="Hachi Maru Pop"/>
                <a:sym typeface="Hachi Maru Pop"/>
              </a:rPr>
              <a:t>Minors and networks</a:t>
            </a:r>
            <a:endParaRPr lang="en-US" sz="1364" u="none" strike="noStrike" spc="-68" dirty="0">
              <a:solidFill>
                <a:srgbClr val="010204"/>
              </a:solidFill>
              <a:latin typeface="Hachi Maru Pop"/>
              <a:ea typeface="Hachi Maru Pop"/>
              <a:cs typeface="Hachi Maru Pop"/>
              <a:sym typeface="Hachi Maru Pop"/>
            </a:endParaRPr>
          </a:p>
        </p:txBody>
      </p:sp>
      <p:sp>
        <p:nvSpPr>
          <p:cNvPr id="26" name="TextBox 26"/>
          <p:cNvSpPr txBox="1"/>
          <p:nvPr/>
        </p:nvSpPr>
        <p:spPr>
          <a:xfrm>
            <a:off x="416115" y="3503817"/>
            <a:ext cx="493038" cy="220169"/>
          </a:xfrm>
          <a:prstGeom prst="rect">
            <a:avLst/>
          </a:prstGeom>
        </p:spPr>
        <p:txBody>
          <a:bodyPr lIns="0" tIns="0" rIns="0" bIns="0" rtlCol="0" anchor="t">
            <a:spAutoFit/>
          </a:bodyPr>
          <a:lstStyle/>
          <a:p>
            <a:pPr marL="0" lvl="0" indent="0" algn="l">
              <a:lnSpc>
                <a:spcPts val="1848"/>
              </a:lnSpc>
              <a:spcBef>
                <a:spcPct val="0"/>
              </a:spcBef>
            </a:pPr>
            <a:r>
              <a:rPr lang="en-US" sz="1320" u="none" strike="noStrike" spc="-66">
                <a:solidFill>
                  <a:srgbClr val="010204"/>
                </a:solidFill>
                <a:latin typeface="Hachi Maru Pop"/>
                <a:ea typeface="Hachi Maru Pop"/>
                <a:cs typeface="Hachi Maru Pop"/>
                <a:sym typeface="Hachi Maru Pop"/>
              </a:rPr>
              <a:t>4.4</a:t>
            </a:r>
          </a:p>
        </p:txBody>
      </p:sp>
      <p:sp>
        <p:nvSpPr>
          <p:cNvPr id="27" name="TextBox 27"/>
          <p:cNvSpPr txBox="1"/>
          <p:nvPr/>
        </p:nvSpPr>
        <p:spPr>
          <a:xfrm>
            <a:off x="267267" y="4100330"/>
            <a:ext cx="2588128" cy="988476"/>
          </a:xfrm>
          <a:prstGeom prst="rect">
            <a:avLst/>
          </a:prstGeom>
        </p:spPr>
        <p:txBody>
          <a:bodyPr lIns="0" tIns="0" rIns="0" bIns="0" rtlCol="0" anchor="t">
            <a:spAutoFit/>
          </a:bodyPr>
          <a:lstStyle/>
          <a:p>
            <a:pPr lvl="0" algn="just">
              <a:lnSpc>
                <a:spcPts val="1266"/>
              </a:lnSpc>
              <a:spcBef>
                <a:spcPct val="0"/>
              </a:spcBef>
            </a:pPr>
            <a:r>
              <a:rPr lang="en-US" sz="904" dirty="0" smtClean="0">
                <a:solidFill>
                  <a:srgbClr val="000000"/>
                </a:solidFill>
                <a:latin typeface="Century Gothic Paneuropean"/>
                <a:ea typeface="Century Gothic Paneuropean"/>
                <a:cs typeface="Century Gothic Paneuropean"/>
                <a:sym typeface="Century Gothic Paneuropean"/>
              </a:rPr>
              <a:t>As mentioned above, the law sets the age of consent at 14 for minors to access social networks independently, but most networks and platforms set the minimum age at ‘13 or over 13’, such as </a:t>
            </a:r>
            <a:r>
              <a:rPr lang="en-US" sz="904" b="1" dirty="0" err="1" smtClean="0">
                <a:solidFill>
                  <a:srgbClr val="000000"/>
                </a:solidFill>
                <a:latin typeface="Century Gothic Paneuropean"/>
                <a:ea typeface="Century Gothic Paneuropean"/>
                <a:cs typeface="Century Gothic Paneuropean"/>
                <a:sym typeface="Century Gothic Paneuropean"/>
              </a:rPr>
              <a:t>Instagram</a:t>
            </a:r>
            <a:r>
              <a:rPr lang="en-US" sz="904" b="1" dirty="0" smtClean="0">
                <a:solidFill>
                  <a:srgbClr val="000000"/>
                </a:solidFill>
                <a:latin typeface="Century Gothic Paneuropean"/>
                <a:ea typeface="Century Gothic Paneuropean"/>
                <a:cs typeface="Century Gothic Paneuropean"/>
                <a:sym typeface="Century Gothic Paneuropean"/>
              </a:rPr>
              <a:t>, </a:t>
            </a:r>
            <a:r>
              <a:rPr lang="en-US" sz="904" b="1" dirty="0" err="1" smtClean="0">
                <a:solidFill>
                  <a:srgbClr val="000000"/>
                </a:solidFill>
                <a:latin typeface="Century Gothic Paneuropean"/>
                <a:ea typeface="Century Gothic Paneuropean"/>
                <a:cs typeface="Century Gothic Paneuropean"/>
                <a:sym typeface="Century Gothic Paneuropean"/>
              </a:rPr>
              <a:t>Tiktok</a:t>
            </a:r>
            <a:r>
              <a:rPr lang="en-US" sz="904" b="1" dirty="0" smtClean="0">
                <a:solidFill>
                  <a:srgbClr val="000000"/>
                </a:solidFill>
                <a:latin typeface="Century Gothic Paneuropean"/>
                <a:ea typeface="Century Gothic Paneuropean"/>
                <a:cs typeface="Century Gothic Paneuropean"/>
                <a:sym typeface="Century Gothic Paneuropean"/>
              </a:rPr>
              <a:t>, </a:t>
            </a:r>
            <a:r>
              <a:rPr lang="en-US" sz="904" b="1" dirty="0" err="1" smtClean="0">
                <a:solidFill>
                  <a:srgbClr val="000000"/>
                </a:solidFill>
                <a:latin typeface="Century Gothic Paneuropean"/>
                <a:ea typeface="Century Gothic Paneuropean"/>
                <a:cs typeface="Century Gothic Paneuropean"/>
                <a:sym typeface="Century Gothic Paneuropean"/>
              </a:rPr>
              <a:t>Facebook</a:t>
            </a:r>
            <a:r>
              <a:rPr lang="en-US" sz="904" b="1" dirty="0" smtClean="0">
                <a:solidFill>
                  <a:srgbClr val="000000"/>
                </a:solidFill>
                <a:latin typeface="Century Gothic Paneuropean"/>
                <a:ea typeface="Century Gothic Paneuropean"/>
                <a:cs typeface="Century Gothic Paneuropean"/>
                <a:sym typeface="Century Gothic Paneuropean"/>
              </a:rPr>
              <a:t>, X (formerly Twitter). </a:t>
            </a:r>
            <a:endParaRPr lang="en-US" sz="904" b="1" u="none" strike="noStrike" dirty="0">
              <a:solidFill>
                <a:srgbClr val="000000"/>
              </a:solidFill>
              <a:latin typeface="Century Gothic Paneuropean"/>
              <a:ea typeface="Century Gothic Paneuropean"/>
              <a:cs typeface="Century Gothic Paneuropean"/>
              <a:sym typeface="Century Gothic Paneuropean"/>
            </a:endParaRPr>
          </a:p>
        </p:txBody>
      </p:sp>
      <p:sp>
        <p:nvSpPr>
          <p:cNvPr id="28" name="TextBox 28"/>
          <p:cNvSpPr txBox="1"/>
          <p:nvPr/>
        </p:nvSpPr>
        <p:spPr>
          <a:xfrm>
            <a:off x="3051777" y="4517567"/>
            <a:ext cx="2145244" cy="347346"/>
          </a:xfrm>
          <a:prstGeom prst="rect">
            <a:avLst/>
          </a:prstGeom>
        </p:spPr>
        <p:txBody>
          <a:bodyPr lIns="0" tIns="0" rIns="0" bIns="0" rtlCol="0" anchor="t">
            <a:spAutoFit/>
          </a:bodyPr>
          <a:lstStyle/>
          <a:p>
            <a:pPr marL="0" lvl="0" indent="0" algn="ctr">
              <a:lnSpc>
                <a:spcPts val="980"/>
              </a:lnSpc>
              <a:spcBef>
                <a:spcPct val="0"/>
              </a:spcBef>
            </a:pPr>
            <a:r>
              <a:rPr lang="en-US" sz="700" b="1" i="1">
                <a:solidFill>
                  <a:srgbClr val="000000"/>
                </a:solidFill>
                <a:latin typeface="Century Gothic Paneuropean Bold Italics"/>
                <a:ea typeface="Century Gothic Paneuropean Bold Italics"/>
                <a:cs typeface="Century Gothic Paneuropean Bold Italics"/>
                <a:sym typeface="Century Gothic Paneuropean Bold Italics"/>
              </a:rPr>
              <a:t>Estas disposiciones no deben ser una excusa para relajar la vigilancia del comportamiento digital de los menores.</a:t>
            </a:r>
          </a:p>
        </p:txBody>
      </p:sp>
      <p:sp>
        <p:nvSpPr>
          <p:cNvPr id="29" name="TextBox 29"/>
          <p:cNvSpPr txBox="1"/>
          <p:nvPr/>
        </p:nvSpPr>
        <p:spPr>
          <a:xfrm>
            <a:off x="5060541" y="5072433"/>
            <a:ext cx="172492"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13.</a:t>
            </a:r>
          </a:p>
        </p:txBody>
      </p:sp>
      <p:sp>
        <p:nvSpPr>
          <p:cNvPr id="30" name="TextBox 30"/>
          <p:cNvSpPr txBox="1"/>
          <p:nvPr/>
        </p:nvSpPr>
        <p:spPr>
          <a:xfrm>
            <a:off x="267266" y="266524"/>
            <a:ext cx="2431483" cy="102592"/>
          </a:xfrm>
          <a:prstGeom prst="rect">
            <a:avLst/>
          </a:prstGeom>
        </p:spPr>
        <p:txBody>
          <a:bodyPr wrap="square" lIns="0" tIns="0" rIns="0" bIns="0" rtlCol="0" anchor="t">
            <a:spAutoFit/>
          </a:bodyPr>
          <a:lstStyle/>
          <a:p>
            <a:pPr>
              <a:lnSpc>
                <a:spcPts val="789"/>
              </a:lnSpc>
            </a:pPr>
            <a:r>
              <a:rPr lang="en-US" sz="593" spc="-12" dirty="0" smtClean="0">
                <a:solidFill>
                  <a:srgbClr val="000000"/>
                </a:solidFill>
                <a:latin typeface="Hachi Maru Pop"/>
                <a:ea typeface="Hachi Maru Pop"/>
                <a:cs typeface="Hachi Maru Pop"/>
                <a:sym typeface="Hachi Maru Pop"/>
              </a:rPr>
              <a:t>Guide to responsible mobile phone use</a:t>
            </a:r>
            <a:endParaRPr lang="en-US" sz="593" spc="-12" dirty="0">
              <a:solidFill>
                <a:srgbClr val="000000"/>
              </a:solidFill>
              <a:latin typeface="Hachi Maru Pop"/>
              <a:ea typeface="Hachi Maru Pop"/>
              <a:cs typeface="Hachi Maru Pop"/>
              <a:sym typeface="Hachi Maru Po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85786" y="1718047"/>
            <a:ext cx="2852044" cy="915857"/>
          </a:xfrm>
          <a:prstGeom prst="rect">
            <a:avLst/>
          </a:prstGeom>
          <a:solidFill>
            <a:srgbClr val="D5D8B9">
              <a:alpha val="29804"/>
            </a:srgbClr>
          </a:solidFill>
        </p:spPr>
        <p:txBody>
          <a:bodyPr/>
          <a:lstStyle/>
          <a:p>
            <a:endParaRPr lang="es-ES"/>
          </a:p>
        </p:txBody>
      </p:sp>
      <p:grpSp>
        <p:nvGrpSpPr>
          <p:cNvPr id="3" name="Group 3"/>
          <p:cNvGrpSpPr/>
          <p:nvPr/>
        </p:nvGrpSpPr>
        <p:grpSpPr>
          <a:xfrm rot="-8100000">
            <a:off x="1673079" y="1803310"/>
            <a:ext cx="362923" cy="36234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A2C60"/>
            </a:solidFill>
          </p:spPr>
          <p:txBody>
            <a:bodyPr/>
            <a:lstStyle/>
            <a:p>
              <a:endParaRPr lang="es-ES"/>
            </a:p>
          </p:txBody>
        </p:sp>
      </p:grpSp>
      <p:sp>
        <p:nvSpPr>
          <p:cNvPr id="5" name="AutoShape 5"/>
          <p:cNvSpPr/>
          <p:nvPr/>
        </p:nvSpPr>
        <p:spPr>
          <a:xfrm>
            <a:off x="389895" y="1726406"/>
            <a:ext cx="1495891" cy="669373"/>
          </a:xfrm>
          <a:prstGeom prst="rect">
            <a:avLst/>
          </a:prstGeom>
          <a:solidFill>
            <a:srgbClr val="0E7658"/>
          </a:solidFill>
        </p:spPr>
        <p:txBody>
          <a:bodyPr/>
          <a:lstStyle/>
          <a:p>
            <a:endParaRPr lang="es-ES"/>
          </a:p>
        </p:txBody>
      </p:sp>
      <p:sp>
        <p:nvSpPr>
          <p:cNvPr id="6" name="Freeform 6"/>
          <p:cNvSpPr/>
          <p:nvPr/>
        </p:nvSpPr>
        <p:spPr>
          <a:xfrm>
            <a:off x="170565" y="1535912"/>
            <a:ext cx="438659" cy="288367"/>
          </a:xfrm>
          <a:custGeom>
            <a:avLst/>
            <a:gdLst/>
            <a:ahLst/>
            <a:cxnLst/>
            <a:rect l="l" t="t" r="r" b="b"/>
            <a:pathLst>
              <a:path w="438659" h="288367">
                <a:moveTo>
                  <a:pt x="0" y="0"/>
                </a:moveTo>
                <a:lnTo>
                  <a:pt x="438660" y="0"/>
                </a:lnTo>
                <a:lnTo>
                  <a:pt x="438660" y="288367"/>
                </a:lnTo>
                <a:lnTo>
                  <a:pt x="0" y="288367"/>
                </a:lnTo>
                <a:lnTo>
                  <a:pt x="0" y="0"/>
                </a:lnTo>
                <a:close/>
              </a:path>
            </a:pathLst>
          </a:custGeom>
          <a:blipFill>
            <a:blip r:embed="rId2" cstate="print">
              <a:extLst>
                <a:ext uri="{96DAC541-7B7A-43D3-8B79-37D633B846F1}">
                  <asvg:svgBlip xmlns:asvg="http://schemas.microsoft.com/office/drawing/2016/SVG/main" xmlns="" r:embed="rId3"/>
                </a:ext>
              </a:extLst>
            </a:blip>
            <a:stretch>
              <a:fillRect t="-26059" b="-26059"/>
            </a:stretch>
          </a:blipFill>
        </p:spPr>
        <p:txBody>
          <a:bodyPr/>
          <a:lstStyle/>
          <a:p>
            <a:endParaRPr lang="es-ES"/>
          </a:p>
        </p:txBody>
      </p:sp>
      <p:sp>
        <p:nvSpPr>
          <p:cNvPr id="7" name="Freeform 7"/>
          <p:cNvSpPr/>
          <p:nvPr/>
        </p:nvSpPr>
        <p:spPr>
          <a:xfrm>
            <a:off x="4149890" y="1229373"/>
            <a:ext cx="1000568" cy="1343224"/>
          </a:xfrm>
          <a:custGeom>
            <a:avLst/>
            <a:gdLst/>
            <a:ahLst/>
            <a:cxnLst/>
            <a:rect l="l" t="t" r="r" b="b"/>
            <a:pathLst>
              <a:path w="1000568" h="1343224">
                <a:moveTo>
                  <a:pt x="0" y="0"/>
                </a:moveTo>
                <a:lnTo>
                  <a:pt x="1000568" y="0"/>
                </a:lnTo>
                <a:lnTo>
                  <a:pt x="1000568" y="1343224"/>
                </a:lnTo>
                <a:lnTo>
                  <a:pt x="0" y="1343224"/>
                </a:lnTo>
                <a:lnTo>
                  <a:pt x="0" y="0"/>
                </a:lnTo>
                <a:close/>
              </a:path>
            </a:pathLst>
          </a:custGeom>
          <a:blipFill>
            <a:blip r:embed="rId4" cstate="print"/>
            <a:stretch>
              <a:fillRect r="-2027"/>
            </a:stretch>
          </a:blipFill>
        </p:spPr>
        <p:txBody>
          <a:bodyPr/>
          <a:lstStyle/>
          <a:p>
            <a:endParaRPr lang="es-ES"/>
          </a:p>
        </p:txBody>
      </p:sp>
      <p:sp>
        <p:nvSpPr>
          <p:cNvPr id="8" name="AutoShape 8"/>
          <p:cNvSpPr/>
          <p:nvPr/>
        </p:nvSpPr>
        <p:spPr>
          <a:xfrm>
            <a:off x="1922154" y="2721001"/>
            <a:ext cx="3192395" cy="865072"/>
          </a:xfrm>
          <a:prstGeom prst="rect">
            <a:avLst/>
          </a:prstGeom>
          <a:solidFill>
            <a:srgbClr val="D5D8B9">
              <a:alpha val="29804"/>
            </a:srgbClr>
          </a:solidFill>
        </p:spPr>
        <p:txBody>
          <a:bodyPr/>
          <a:lstStyle/>
          <a:p>
            <a:endParaRPr lang="es-ES"/>
          </a:p>
        </p:txBody>
      </p:sp>
      <p:grpSp>
        <p:nvGrpSpPr>
          <p:cNvPr id="9" name="Group 9"/>
          <p:cNvGrpSpPr/>
          <p:nvPr/>
        </p:nvGrpSpPr>
        <p:grpSpPr>
          <a:xfrm rot="-8100000">
            <a:off x="1784920" y="2776773"/>
            <a:ext cx="268985" cy="268555"/>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A2C60"/>
            </a:solidFill>
          </p:spPr>
          <p:txBody>
            <a:bodyPr/>
            <a:lstStyle/>
            <a:p>
              <a:endParaRPr lang="es-ES"/>
            </a:p>
          </p:txBody>
        </p:sp>
      </p:grpSp>
      <p:sp>
        <p:nvSpPr>
          <p:cNvPr id="11" name="AutoShape 11"/>
          <p:cNvSpPr/>
          <p:nvPr/>
        </p:nvSpPr>
        <p:spPr>
          <a:xfrm>
            <a:off x="426263" y="2721001"/>
            <a:ext cx="1495891" cy="598372"/>
          </a:xfrm>
          <a:prstGeom prst="rect">
            <a:avLst/>
          </a:prstGeom>
          <a:solidFill>
            <a:srgbClr val="6AA886"/>
          </a:solidFill>
        </p:spPr>
        <p:txBody>
          <a:bodyPr/>
          <a:lstStyle/>
          <a:p>
            <a:endParaRPr lang="es-ES"/>
          </a:p>
        </p:txBody>
      </p:sp>
      <p:sp>
        <p:nvSpPr>
          <p:cNvPr id="12" name="Freeform 12"/>
          <p:cNvSpPr/>
          <p:nvPr/>
        </p:nvSpPr>
        <p:spPr>
          <a:xfrm>
            <a:off x="186068" y="2633904"/>
            <a:ext cx="421589" cy="277146"/>
          </a:xfrm>
          <a:custGeom>
            <a:avLst/>
            <a:gdLst/>
            <a:ahLst/>
            <a:cxnLst/>
            <a:rect l="l" t="t" r="r" b="b"/>
            <a:pathLst>
              <a:path w="421589" h="277146">
                <a:moveTo>
                  <a:pt x="0" y="0"/>
                </a:moveTo>
                <a:lnTo>
                  <a:pt x="421588" y="0"/>
                </a:lnTo>
                <a:lnTo>
                  <a:pt x="421588" y="277146"/>
                </a:lnTo>
                <a:lnTo>
                  <a:pt x="0" y="277146"/>
                </a:lnTo>
                <a:lnTo>
                  <a:pt x="0" y="0"/>
                </a:lnTo>
                <a:close/>
              </a:path>
            </a:pathLst>
          </a:custGeom>
          <a:blipFill>
            <a:blip r:embed="rId5" cstate="print">
              <a:extLst>
                <a:ext uri="{96DAC541-7B7A-43D3-8B79-37D633B846F1}">
                  <asvg:svgBlip xmlns:asvg="http://schemas.microsoft.com/office/drawing/2016/SVG/main" xmlns="" r:embed="rId3"/>
                </a:ext>
              </a:extLst>
            </a:blip>
            <a:stretch>
              <a:fillRect t="-26059" b="-26059"/>
            </a:stretch>
          </a:blipFill>
        </p:spPr>
        <p:txBody>
          <a:bodyPr/>
          <a:lstStyle/>
          <a:p>
            <a:endParaRPr lang="es-ES"/>
          </a:p>
        </p:txBody>
      </p:sp>
      <p:sp>
        <p:nvSpPr>
          <p:cNvPr id="13" name="Freeform 13"/>
          <p:cNvSpPr/>
          <p:nvPr/>
        </p:nvSpPr>
        <p:spPr>
          <a:xfrm rot="-1899088">
            <a:off x="1274683" y="3380898"/>
            <a:ext cx="578210" cy="427875"/>
          </a:xfrm>
          <a:custGeom>
            <a:avLst/>
            <a:gdLst/>
            <a:ahLst/>
            <a:cxnLst/>
            <a:rect l="l" t="t" r="r" b="b"/>
            <a:pathLst>
              <a:path w="578210" h="427875">
                <a:moveTo>
                  <a:pt x="0" y="0"/>
                </a:moveTo>
                <a:lnTo>
                  <a:pt x="578210" y="0"/>
                </a:lnTo>
                <a:lnTo>
                  <a:pt x="578210" y="427875"/>
                </a:lnTo>
                <a:lnTo>
                  <a:pt x="0" y="427875"/>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txBody>
          <a:bodyPr/>
          <a:lstStyle/>
          <a:p>
            <a:endParaRPr lang="es-ES"/>
          </a:p>
        </p:txBody>
      </p:sp>
      <p:sp>
        <p:nvSpPr>
          <p:cNvPr id="14" name="TextBox 14"/>
          <p:cNvSpPr txBox="1"/>
          <p:nvPr/>
        </p:nvSpPr>
        <p:spPr>
          <a:xfrm>
            <a:off x="1706986" y="3652748"/>
            <a:ext cx="3407563" cy="297389"/>
          </a:xfrm>
          <a:prstGeom prst="rect">
            <a:avLst/>
          </a:prstGeom>
        </p:spPr>
        <p:txBody>
          <a:bodyPr lIns="0" tIns="0" rIns="0" bIns="0" rtlCol="0" anchor="t">
            <a:spAutoFit/>
          </a:bodyPr>
          <a:lstStyle/>
          <a:p>
            <a:pPr lvl="0">
              <a:lnSpc>
                <a:spcPts val="1190"/>
              </a:lnSpc>
              <a:spcBef>
                <a:spcPct val="0"/>
              </a:spcBef>
            </a:pPr>
            <a:r>
              <a:rPr lang="en-US" sz="850" b="1" u="none" strike="noStrike" dirty="0">
                <a:solidFill>
                  <a:srgbClr val="393939"/>
                </a:solidFill>
                <a:latin typeface="Century Gothic Paneuropean Bold"/>
                <a:ea typeface="Century Gothic Paneuropean Bold"/>
                <a:cs typeface="Century Gothic Paneuropean Bold"/>
                <a:sym typeface="Century Gothic Paneuropean Bold"/>
              </a:rPr>
              <a:t> </a:t>
            </a:r>
            <a:r>
              <a:rPr lang="en-US" sz="850" b="1" i="1" dirty="0" smtClean="0">
                <a:solidFill>
                  <a:srgbClr val="393939"/>
                </a:solidFill>
                <a:latin typeface="Century Gothic Paneuropean Bold Italics"/>
                <a:ea typeface="Century Gothic Paneuropean Bold Italics"/>
                <a:cs typeface="Century Gothic Paneuropean Bold Italics"/>
                <a:sym typeface="Century Gothic Paneuropean Bold Italics"/>
              </a:rPr>
              <a:t>Depending on the maturity of the minors, restrictions on time and content will be agreed with them.</a:t>
            </a:r>
            <a:endParaRPr lang="en-US" sz="850" b="1" i="1" u="none" strike="noStrike" dirty="0">
              <a:solidFill>
                <a:srgbClr val="393939"/>
              </a:solidFill>
              <a:latin typeface="Century Gothic Paneuropean Bold Italics"/>
              <a:ea typeface="Century Gothic Paneuropean Bold Italics"/>
              <a:cs typeface="Century Gothic Paneuropean Bold Italics"/>
              <a:sym typeface="Century Gothic Paneuropean Bold Italics"/>
            </a:endParaRPr>
          </a:p>
        </p:txBody>
      </p:sp>
      <p:sp>
        <p:nvSpPr>
          <p:cNvPr id="15" name="AutoShape 15"/>
          <p:cNvSpPr/>
          <p:nvPr/>
        </p:nvSpPr>
        <p:spPr>
          <a:xfrm>
            <a:off x="1827334" y="4156917"/>
            <a:ext cx="3236663" cy="981987"/>
          </a:xfrm>
          <a:prstGeom prst="rect">
            <a:avLst/>
          </a:prstGeom>
          <a:solidFill>
            <a:srgbClr val="D5D8B9">
              <a:alpha val="29804"/>
            </a:srgbClr>
          </a:solidFill>
        </p:spPr>
        <p:txBody>
          <a:bodyPr/>
          <a:lstStyle/>
          <a:p>
            <a:endParaRPr lang="es-ES"/>
          </a:p>
        </p:txBody>
      </p:sp>
      <p:grpSp>
        <p:nvGrpSpPr>
          <p:cNvPr id="16" name="Group 16"/>
          <p:cNvGrpSpPr/>
          <p:nvPr/>
        </p:nvGrpSpPr>
        <p:grpSpPr>
          <a:xfrm rot="-8100000">
            <a:off x="1684917" y="4230512"/>
            <a:ext cx="303865" cy="303379"/>
            <a:chOff x="0" y="0"/>
            <a:chExt cx="6350000" cy="6339840"/>
          </a:xfrm>
        </p:grpSpPr>
        <p:sp>
          <p:nvSpPr>
            <p:cNvPr id="17" name="Freeform 17"/>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A2C60"/>
            </a:solidFill>
          </p:spPr>
          <p:txBody>
            <a:bodyPr/>
            <a:lstStyle/>
            <a:p>
              <a:endParaRPr lang="es-ES"/>
            </a:p>
          </p:txBody>
        </p:sp>
      </p:grpSp>
      <p:sp>
        <p:nvSpPr>
          <p:cNvPr id="18" name="AutoShape 18"/>
          <p:cNvSpPr/>
          <p:nvPr/>
        </p:nvSpPr>
        <p:spPr>
          <a:xfrm>
            <a:off x="406492" y="4156917"/>
            <a:ext cx="1436255" cy="619036"/>
          </a:xfrm>
          <a:prstGeom prst="rect">
            <a:avLst/>
          </a:prstGeom>
          <a:solidFill>
            <a:srgbClr val="A3C0A8"/>
          </a:solidFill>
        </p:spPr>
        <p:txBody>
          <a:bodyPr/>
          <a:lstStyle/>
          <a:p>
            <a:endParaRPr lang="es-ES"/>
          </a:p>
        </p:txBody>
      </p:sp>
      <p:sp>
        <p:nvSpPr>
          <p:cNvPr id="19" name="Freeform 19"/>
          <p:cNvSpPr/>
          <p:nvPr/>
        </p:nvSpPr>
        <p:spPr>
          <a:xfrm>
            <a:off x="230882" y="4004860"/>
            <a:ext cx="409661" cy="269304"/>
          </a:xfrm>
          <a:custGeom>
            <a:avLst/>
            <a:gdLst/>
            <a:ahLst/>
            <a:cxnLst/>
            <a:rect l="l" t="t" r="r" b="b"/>
            <a:pathLst>
              <a:path w="409661" h="269304">
                <a:moveTo>
                  <a:pt x="0" y="0"/>
                </a:moveTo>
                <a:lnTo>
                  <a:pt x="409661" y="0"/>
                </a:lnTo>
                <a:lnTo>
                  <a:pt x="409661" y="269304"/>
                </a:lnTo>
                <a:lnTo>
                  <a:pt x="0" y="269304"/>
                </a:lnTo>
                <a:lnTo>
                  <a:pt x="0" y="0"/>
                </a:lnTo>
                <a:close/>
              </a:path>
            </a:pathLst>
          </a:custGeom>
          <a:blipFill>
            <a:blip r:embed="rId8" cstate="print">
              <a:extLst>
                <a:ext uri="{96DAC541-7B7A-43D3-8B79-37D633B846F1}">
                  <asvg:svgBlip xmlns:asvg="http://schemas.microsoft.com/office/drawing/2016/SVG/main" xmlns="" r:embed="rId3"/>
                </a:ext>
              </a:extLst>
            </a:blip>
            <a:stretch>
              <a:fillRect t="-26059" b="-26059"/>
            </a:stretch>
          </a:blipFill>
        </p:spPr>
        <p:txBody>
          <a:bodyPr/>
          <a:lstStyle/>
          <a:p>
            <a:endParaRPr lang="es-ES"/>
          </a:p>
        </p:txBody>
      </p:sp>
      <p:sp>
        <p:nvSpPr>
          <p:cNvPr id="20" name="TextBox 20"/>
          <p:cNvSpPr txBox="1"/>
          <p:nvPr/>
        </p:nvSpPr>
        <p:spPr>
          <a:xfrm>
            <a:off x="274663" y="4052741"/>
            <a:ext cx="303199" cy="164016"/>
          </a:xfrm>
          <a:prstGeom prst="rect">
            <a:avLst/>
          </a:prstGeom>
        </p:spPr>
        <p:txBody>
          <a:bodyPr lIns="0" tIns="0" rIns="0" bIns="0" rtlCol="0" anchor="t">
            <a:spAutoFit/>
          </a:bodyPr>
          <a:lstStyle/>
          <a:p>
            <a:pPr marL="0" lvl="0" indent="0" algn="ctr">
              <a:lnSpc>
                <a:spcPts val="1382"/>
              </a:lnSpc>
              <a:spcBef>
                <a:spcPct val="0"/>
              </a:spcBef>
            </a:pPr>
            <a:r>
              <a:rPr lang="en-US" sz="1055" b="1">
                <a:solidFill>
                  <a:srgbClr val="F8F6F7"/>
                </a:solidFill>
                <a:latin typeface="Aileron Ultra-Bold"/>
                <a:ea typeface="Aileron Ultra-Bold"/>
                <a:cs typeface="Aileron Ultra-Bold"/>
                <a:sym typeface="Aileron Ultra-Bold"/>
              </a:rPr>
              <a:t>5.3</a:t>
            </a:r>
          </a:p>
        </p:txBody>
      </p:sp>
      <p:sp>
        <p:nvSpPr>
          <p:cNvPr id="21" name="TextBox 21"/>
          <p:cNvSpPr txBox="1"/>
          <p:nvPr/>
        </p:nvSpPr>
        <p:spPr>
          <a:xfrm>
            <a:off x="2102349" y="4229790"/>
            <a:ext cx="2835767" cy="761812"/>
          </a:xfrm>
          <a:prstGeom prst="rect">
            <a:avLst/>
          </a:prstGeom>
        </p:spPr>
        <p:txBody>
          <a:bodyPr lIns="0" tIns="0" rIns="0" bIns="0" rtlCol="0" anchor="t">
            <a:spAutoFit/>
          </a:bodyPr>
          <a:lstStyle/>
          <a:p>
            <a:pPr lvl="0" algn="just">
              <a:lnSpc>
                <a:spcPts val="1036"/>
              </a:lnSpc>
              <a:spcBef>
                <a:spcPct val="0"/>
              </a:spcBef>
            </a:pPr>
            <a:r>
              <a:rPr lang="en-US" sz="740" dirty="0" smtClean="0">
                <a:solidFill>
                  <a:srgbClr val="000000"/>
                </a:solidFill>
                <a:latin typeface="Century Gothic Paneuropean"/>
                <a:ea typeface="Century Gothic Paneuropean"/>
                <a:cs typeface="Century Gothic Paneuropean"/>
                <a:sym typeface="Century Gothic Paneuropean"/>
              </a:rPr>
              <a:t>Parents and guardians should be aware of the data that minors enter on social media and apps. Even if there is agreement on the use of some of them, it is important to  insist that they ask their elders what data they can share, so that it is possible to know if they are signing up for a service that requires personal data or payments.</a:t>
            </a:r>
            <a:endParaRPr lang="en-US" sz="740" dirty="0">
              <a:solidFill>
                <a:srgbClr val="000000"/>
              </a:solidFill>
              <a:latin typeface="Century Gothic Paneuropean"/>
              <a:ea typeface="Century Gothic Paneuropean"/>
              <a:cs typeface="Century Gothic Paneuropean"/>
              <a:sym typeface="Century Gothic Paneuropean"/>
            </a:endParaRPr>
          </a:p>
        </p:txBody>
      </p:sp>
      <p:sp>
        <p:nvSpPr>
          <p:cNvPr id="22" name="TextBox 22"/>
          <p:cNvSpPr txBox="1"/>
          <p:nvPr/>
        </p:nvSpPr>
        <p:spPr>
          <a:xfrm>
            <a:off x="436635" y="4312264"/>
            <a:ext cx="1375969" cy="255391"/>
          </a:xfrm>
          <a:prstGeom prst="rect">
            <a:avLst/>
          </a:prstGeom>
        </p:spPr>
        <p:txBody>
          <a:bodyPr lIns="0" tIns="0" rIns="0" bIns="0" rtlCol="0" anchor="t">
            <a:spAutoFit/>
          </a:bodyPr>
          <a:lstStyle/>
          <a:p>
            <a:pPr lvl="0" algn="ctr">
              <a:lnSpc>
                <a:spcPts val="1039"/>
              </a:lnSpc>
              <a:spcBef>
                <a:spcPct val="0"/>
              </a:spcBef>
            </a:pPr>
            <a:r>
              <a:rPr lang="en-US" sz="805" b="1" spc="31" dirty="0" smtClean="0">
                <a:solidFill>
                  <a:srgbClr val="FFFFFF"/>
                </a:solidFill>
                <a:latin typeface="Balsamiq Sans Bold"/>
                <a:ea typeface="Balsamiq Sans Bold"/>
                <a:cs typeface="Balsamiq Sans Bold"/>
                <a:sym typeface="Balsamiq Sans Bold"/>
              </a:rPr>
              <a:t>BE CAREFUL WITH DATA AND SOCIAL MEDIA</a:t>
            </a:r>
            <a:endParaRPr lang="en-US" sz="805" b="1" spc="31" dirty="0">
              <a:solidFill>
                <a:srgbClr val="FFFFFF"/>
              </a:solidFill>
              <a:latin typeface="Balsamiq Sans Bold"/>
              <a:ea typeface="Balsamiq Sans Bold"/>
              <a:cs typeface="Balsamiq Sans Bold"/>
              <a:sym typeface="Balsamiq Sans Bold"/>
            </a:endParaRPr>
          </a:p>
        </p:txBody>
      </p:sp>
      <p:sp>
        <p:nvSpPr>
          <p:cNvPr id="23" name="Freeform 23"/>
          <p:cNvSpPr/>
          <p:nvPr/>
        </p:nvSpPr>
        <p:spPr>
          <a:xfrm rot="-7895263">
            <a:off x="4321268" y="3914860"/>
            <a:ext cx="1658382" cy="2892526"/>
          </a:xfrm>
          <a:custGeom>
            <a:avLst/>
            <a:gdLst/>
            <a:ahLst/>
            <a:cxnLst/>
            <a:rect l="l" t="t" r="r" b="b"/>
            <a:pathLst>
              <a:path w="1658382" h="2892526">
                <a:moveTo>
                  <a:pt x="0" y="0"/>
                </a:moveTo>
                <a:lnTo>
                  <a:pt x="1658381" y="0"/>
                </a:lnTo>
                <a:lnTo>
                  <a:pt x="1658381" y="2892526"/>
                </a:lnTo>
                <a:lnTo>
                  <a:pt x="0" y="2892526"/>
                </a:lnTo>
                <a:lnTo>
                  <a:pt x="0" y="0"/>
                </a:lnTo>
                <a:close/>
              </a:path>
            </a:pathLst>
          </a:custGeom>
          <a:blipFill>
            <a:blip r:embed="rId9" cstate="print"/>
            <a:stretch>
              <a:fillRect/>
            </a:stretch>
          </a:blipFill>
        </p:spPr>
        <p:txBody>
          <a:bodyPr/>
          <a:lstStyle/>
          <a:p>
            <a:endParaRPr lang="es-ES"/>
          </a:p>
        </p:txBody>
      </p:sp>
      <p:sp>
        <p:nvSpPr>
          <p:cNvPr id="24" name="TextBox 24"/>
          <p:cNvSpPr txBox="1"/>
          <p:nvPr/>
        </p:nvSpPr>
        <p:spPr>
          <a:xfrm>
            <a:off x="215338" y="1578332"/>
            <a:ext cx="324662" cy="184476"/>
          </a:xfrm>
          <a:prstGeom prst="rect">
            <a:avLst/>
          </a:prstGeom>
        </p:spPr>
        <p:txBody>
          <a:bodyPr lIns="0" tIns="0" rIns="0" bIns="0" rtlCol="0" anchor="t">
            <a:spAutoFit/>
          </a:bodyPr>
          <a:lstStyle/>
          <a:p>
            <a:pPr marL="0" lvl="0" indent="0" algn="ctr">
              <a:lnSpc>
                <a:spcPts val="1480"/>
              </a:lnSpc>
              <a:spcBef>
                <a:spcPct val="0"/>
              </a:spcBef>
            </a:pPr>
            <a:r>
              <a:rPr lang="en-US" sz="1130" b="1">
                <a:solidFill>
                  <a:srgbClr val="FFFFFF"/>
                </a:solidFill>
                <a:latin typeface="Aileron Ultra-Bold"/>
                <a:ea typeface="Aileron Ultra-Bold"/>
                <a:cs typeface="Aileron Ultra-Bold"/>
                <a:sym typeface="Aileron Ultra-Bold"/>
              </a:rPr>
              <a:t>5.1</a:t>
            </a:r>
          </a:p>
        </p:txBody>
      </p:sp>
      <p:sp>
        <p:nvSpPr>
          <p:cNvPr id="25" name="TextBox 25"/>
          <p:cNvSpPr txBox="1"/>
          <p:nvPr/>
        </p:nvSpPr>
        <p:spPr>
          <a:xfrm>
            <a:off x="240848" y="2675289"/>
            <a:ext cx="312027" cy="175326"/>
          </a:xfrm>
          <a:prstGeom prst="rect">
            <a:avLst/>
          </a:prstGeom>
        </p:spPr>
        <p:txBody>
          <a:bodyPr lIns="0" tIns="0" rIns="0" bIns="0" rtlCol="0" anchor="t">
            <a:spAutoFit/>
          </a:bodyPr>
          <a:lstStyle/>
          <a:p>
            <a:pPr marL="0" lvl="0" indent="0" algn="ctr">
              <a:lnSpc>
                <a:spcPts val="1422"/>
              </a:lnSpc>
              <a:spcBef>
                <a:spcPct val="0"/>
              </a:spcBef>
            </a:pPr>
            <a:r>
              <a:rPr lang="en-US" sz="1086" b="1">
                <a:solidFill>
                  <a:srgbClr val="F8F6F7"/>
                </a:solidFill>
                <a:latin typeface="Aileron Ultra-Bold"/>
                <a:ea typeface="Aileron Ultra-Bold"/>
                <a:cs typeface="Aileron Ultra-Bold"/>
                <a:sym typeface="Aileron Ultra-Bold"/>
              </a:rPr>
              <a:t>5.2</a:t>
            </a:r>
          </a:p>
        </p:txBody>
      </p:sp>
      <p:sp>
        <p:nvSpPr>
          <p:cNvPr id="26" name="TextBox 26"/>
          <p:cNvSpPr txBox="1"/>
          <p:nvPr/>
        </p:nvSpPr>
        <p:spPr>
          <a:xfrm>
            <a:off x="230882" y="692529"/>
            <a:ext cx="440319" cy="224231"/>
          </a:xfrm>
          <a:prstGeom prst="rect">
            <a:avLst/>
          </a:prstGeom>
        </p:spPr>
        <p:txBody>
          <a:bodyPr lIns="0" tIns="0" rIns="0" bIns="0" rtlCol="0" anchor="t">
            <a:spAutoFit/>
          </a:bodyPr>
          <a:lstStyle/>
          <a:p>
            <a:pPr marL="0" lvl="0" indent="0" algn="ctr">
              <a:lnSpc>
                <a:spcPts val="1886"/>
              </a:lnSpc>
              <a:spcBef>
                <a:spcPct val="0"/>
              </a:spcBef>
            </a:pPr>
            <a:r>
              <a:rPr lang="en-US" sz="1418" u="none" strike="noStrike">
                <a:solidFill>
                  <a:srgbClr val="010204"/>
                </a:solidFill>
                <a:latin typeface="Hachi Maru Pop"/>
                <a:ea typeface="Hachi Maru Pop"/>
                <a:cs typeface="Hachi Maru Pop"/>
                <a:sym typeface="Hachi Maru Pop"/>
              </a:rPr>
              <a:t>05</a:t>
            </a:r>
          </a:p>
        </p:txBody>
      </p:sp>
      <p:sp>
        <p:nvSpPr>
          <p:cNvPr id="27" name="TextBox 27"/>
          <p:cNvSpPr txBox="1"/>
          <p:nvPr/>
        </p:nvSpPr>
        <p:spPr>
          <a:xfrm>
            <a:off x="685785" y="703538"/>
            <a:ext cx="3308366" cy="413274"/>
          </a:xfrm>
          <a:prstGeom prst="rect">
            <a:avLst/>
          </a:prstGeom>
        </p:spPr>
        <p:txBody>
          <a:bodyPr wrap="square" lIns="0" tIns="0" rIns="0" bIns="0" rtlCol="0" anchor="t">
            <a:spAutoFit/>
          </a:bodyPr>
          <a:lstStyle/>
          <a:p>
            <a:pPr lvl="0">
              <a:lnSpc>
                <a:spcPts val="1640"/>
              </a:lnSpc>
            </a:pPr>
            <a:r>
              <a:rPr lang="en-US" sz="1378" dirty="0" smtClean="0">
                <a:solidFill>
                  <a:srgbClr val="010204"/>
                </a:solidFill>
                <a:latin typeface="Hachi Maru Pop"/>
                <a:ea typeface="Hachi Maru Pop"/>
                <a:cs typeface="Hachi Maru Pop"/>
                <a:sym typeface="Hachi Maru Pop"/>
              </a:rPr>
              <a:t>Ten rules, supervision</a:t>
            </a:r>
          </a:p>
          <a:p>
            <a:pPr lvl="0">
              <a:lnSpc>
                <a:spcPts val="1640"/>
              </a:lnSpc>
            </a:pPr>
            <a:r>
              <a:rPr lang="en-US" sz="1378" dirty="0" smtClean="0">
                <a:solidFill>
                  <a:srgbClr val="010204"/>
                </a:solidFill>
                <a:latin typeface="Hachi Maru Pop"/>
                <a:ea typeface="Hachi Maru Pop"/>
                <a:cs typeface="Hachi Maru Pop"/>
                <a:sym typeface="Hachi Maru Pop"/>
              </a:rPr>
              <a:t>and recommendations</a:t>
            </a:r>
            <a:endParaRPr lang="en-US" sz="1378" u="none" strike="noStrike" dirty="0">
              <a:solidFill>
                <a:srgbClr val="010204"/>
              </a:solidFill>
              <a:latin typeface="Hachi Maru Pop"/>
              <a:ea typeface="Hachi Maru Pop"/>
              <a:cs typeface="Hachi Maru Pop"/>
              <a:sym typeface="Hachi Maru Pop"/>
            </a:endParaRPr>
          </a:p>
        </p:txBody>
      </p:sp>
      <p:sp>
        <p:nvSpPr>
          <p:cNvPr id="28" name="TextBox 28"/>
          <p:cNvSpPr txBox="1"/>
          <p:nvPr/>
        </p:nvSpPr>
        <p:spPr>
          <a:xfrm>
            <a:off x="2117224" y="1794943"/>
            <a:ext cx="2201293" cy="696794"/>
          </a:xfrm>
          <a:prstGeom prst="rect">
            <a:avLst/>
          </a:prstGeom>
        </p:spPr>
        <p:txBody>
          <a:bodyPr lIns="0" tIns="0" rIns="0" bIns="0" rtlCol="0" anchor="t">
            <a:spAutoFit/>
          </a:bodyPr>
          <a:lstStyle/>
          <a:p>
            <a:pPr lvl="0" algn="just">
              <a:lnSpc>
                <a:spcPts val="1131"/>
              </a:lnSpc>
              <a:spcBef>
                <a:spcPct val="0"/>
              </a:spcBef>
            </a:pPr>
            <a:r>
              <a:rPr lang="en-US" sz="808" dirty="0" smtClean="0">
                <a:solidFill>
                  <a:srgbClr val="000000"/>
                </a:solidFill>
                <a:latin typeface="Century Gothic Paneuropean"/>
                <a:ea typeface="Century Gothic Paneuropean"/>
                <a:cs typeface="Century Gothic Paneuropean"/>
                <a:sym typeface="Century Gothic Paneuropean"/>
              </a:rPr>
              <a:t>When giving a mobile phone to a minor, it should be on the condition that </a:t>
            </a:r>
            <a:r>
              <a:rPr lang="en-US" sz="808" b="1" dirty="0" smtClean="0">
                <a:solidFill>
                  <a:srgbClr val="000000"/>
                </a:solidFill>
                <a:latin typeface="Century Gothic Paneuropean"/>
                <a:ea typeface="Century Gothic Paneuropean"/>
                <a:cs typeface="Century Gothic Paneuropean"/>
                <a:sym typeface="Century Gothic Paneuropean"/>
              </a:rPr>
              <a:t>their </a:t>
            </a:r>
            <a:r>
              <a:rPr lang="en-US" sz="808" b="1" dirty="0" err="1" smtClean="0">
                <a:solidFill>
                  <a:srgbClr val="000000"/>
                </a:solidFill>
                <a:latin typeface="Century Gothic Paneuropean"/>
                <a:ea typeface="Century Gothic Paneuropean"/>
                <a:cs typeface="Century Gothic Paneuropean"/>
                <a:sym typeface="Century Gothic Paneuropean"/>
              </a:rPr>
              <a:t>carers</a:t>
            </a:r>
            <a:r>
              <a:rPr lang="en-US" sz="808" b="1" dirty="0" smtClean="0">
                <a:solidFill>
                  <a:srgbClr val="000000"/>
                </a:solidFill>
                <a:latin typeface="Century Gothic Paneuropean"/>
                <a:ea typeface="Century Gothic Paneuropean"/>
                <a:cs typeface="Century Gothic Paneuropean"/>
                <a:sym typeface="Century Gothic Paneuropean"/>
              </a:rPr>
              <a:t> are responsible for the device </a:t>
            </a:r>
            <a:r>
              <a:rPr lang="en-US" sz="808" dirty="0" smtClean="0">
                <a:solidFill>
                  <a:srgbClr val="000000"/>
                </a:solidFill>
                <a:latin typeface="Century Gothic Paneuropean"/>
                <a:ea typeface="Century Gothic Paneuropean"/>
                <a:cs typeface="Century Gothic Paneuropean"/>
                <a:sym typeface="Century Gothic Paneuropean"/>
              </a:rPr>
              <a:t>and therefore have control over its contents and all passwords.</a:t>
            </a:r>
            <a:endParaRPr lang="en-US" sz="808" b="1" u="none" strike="noStrike" dirty="0">
              <a:solidFill>
                <a:srgbClr val="000000"/>
              </a:solidFill>
              <a:latin typeface="Century Gothic Paneuropean Bold"/>
              <a:ea typeface="Century Gothic Paneuropean Bold"/>
              <a:cs typeface="Century Gothic Paneuropean Bold"/>
              <a:sym typeface="Century Gothic Paneuropean Bold"/>
            </a:endParaRPr>
          </a:p>
        </p:txBody>
      </p:sp>
      <p:sp>
        <p:nvSpPr>
          <p:cNvPr id="29" name="TextBox 29"/>
          <p:cNvSpPr txBox="1"/>
          <p:nvPr/>
        </p:nvSpPr>
        <p:spPr>
          <a:xfrm>
            <a:off x="552876" y="1847236"/>
            <a:ext cx="1223460" cy="511871"/>
          </a:xfrm>
          <a:prstGeom prst="rect">
            <a:avLst/>
          </a:prstGeom>
        </p:spPr>
        <p:txBody>
          <a:bodyPr lIns="0" tIns="0" rIns="0" bIns="0" rtlCol="0" anchor="t">
            <a:spAutoFit/>
          </a:bodyPr>
          <a:lstStyle/>
          <a:p>
            <a:pPr lvl="0" algn="ctr">
              <a:lnSpc>
                <a:spcPts val="1039"/>
              </a:lnSpc>
              <a:spcBef>
                <a:spcPct val="0"/>
              </a:spcBef>
            </a:pPr>
            <a:r>
              <a:rPr lang="en-US" sz="805" b="1" spc="31" dirty="0" smtClean="0">
                <a:solidFill>
                  <a:srgbClr val="FFFFFF"/>
                </a:solidFill>
                <a:latin typeface="Balsamiq Sans Bold"/>
                <a:ea typeface="Balsamiq Sans Bold"/>
                <a:cs typeface="Balsamiq Sans Bold"/>
                <a:sym typeface="Balsamiq Sans Bold"/>
              </a:rPr>
              <a:t>CHILDREN SHOULD NOT HAVE PRIVATE USE OF MOBILE PHONES</a:t>
            </a:r>
            <a:endParaRPr lang="en-US" sz="805" b="1" u="none" strike="noStrike" spc="31" dirty="0">
              <a:solidFill>
                <a:srgbClr val="FFFFFF"/>
              </a:solidFill>
              <a:latin typeface="Balsamiq Sans Bold"/>
              <a:ea typeface="Balsamiq Sans Bold"/>
              <a:cs typeface="Balsamiq Sans Bold"/>
              <a:sym typeface="Balsamiq Sans Bold"/>
            </a:endParaRPr>
          </a:p>
        </p:txBody>
      </p:sp>
      <p:sp>
        <p:nvSpPr>
          <p:cNvPr id="30" name="TextBox 30"/>
          <p:cNvSpPr txBox="1"/>
          <p:nvPr/>
        </p:nvSpPr>
        <p:spPr>
          <a:xfrm>
            <a:off x="648636" y="2889636"/>
            <a:ext cx="1113572" cy="255391"/>
          </a:xfrm>
          <a:prstGeom prst="rect">
            <a:avLst/>
          </a:prstGeom>
        </p:spPr>
        <p:txBody>
          <a:bodyPr lIns="0" tIns="0" rIns="0" bIns="0" rtlCol="0" anchor="t">
            <a:spAutoFit/>
          </a:bodyPr>
          <a:lstStyle/>
          <a:p>
            <a:pPr lvl="0" algn="ctr">
              <a:lnSpc>
                <a:spcPts val="1039"/>
              </a:lnSpc>
              <a:spcBef>
                <a:spcPct val="0"/>
              </a:spcBef>
            </a:pPr>
            <a:r>
              <a:rPr lang="en-US" sz="805" b="1" spc="31" dirty="0" smtClean="0">
                <a:solidFill>
                  <a:srgbClr val="FFFFFF"/>
                </a:solidFill>
                <a:latin typeface="Balsamiq Sans Bold"/>
                <a:ea typeface="Balsamiq Sans Bold"/>
                <a:cs typeface="Balsamiq Sans Bold"/>
                <a:sym typeface="Balsamiq Sans Bold"/>
              </a:rPr>
              <a:t>PARENTAL CONTROL AND SUPERVISION</a:t>
            </a:r>
            <a:endParaRPr lang="en-US" sz="805" b="1" u="none" strike="noStrike" spc="31" dirty="0">
              <a:solidFill>
                <a:srgbClr val="FFFFFF"/>
              </a:solidFill>
              <a:latin typeface="Balsamiq Sans Bold"/>
              <a:ea typeface="Balsamiq Sans Bold"/>
              <a:cs typeface="Balsamiq Sans Bold"/>
              <a:sym typeface="Balsamiq Sans Bold"/>
            </a:endParaRPr>
          </a:p>
        </p:txBody>
      </p:sp>
      <p:sp>
        <p:nvSpPr>
          <p:cNvPr id="31" name="TextBox 31"/>
          <p:cNvSpPr txBox="1"/>
          <p:nvPr/>
        </p:nvSpPr>
        <p:spPr>
          <a:xfrm>
            <a:off x="2153592" y="2813297"/>
            <a:ext cx="2845182" cy="696666"/>
          </a:xfrm>
          <a:prstGeom prst="rect">
            <a:avLst/>
          </a:prstGeom>
        </p:spPr>
        <p:txBody>
          <a:bodyPr lIns="0" tIns="0" rIns="0" bIns="0" rtlCol="0" anchor="t">
            <a:spAutoFit/>
          </a:bodyPr>
          <a:lstStyle/>
          <a:p>
            <a:pPr lvl="0" algn="just">
              <a:lnSpc>
                <a:spcPts val="1127"/>
              </a:lnSpc>
              <a:spcBef>
                <a:spcPct val="0"/>
              </a:spcBef>
            </a:pPr>
            <a:r>
              <a:rPr lang="en-US" sz="805" dirty="0" smtClean="0">
                <a:solidFill>
                  <a:srgbClr val="000000"/>
                </a:solidFill>
                <a:latin typeface="Century Gothic Paneuropean"/>
                <a:ea typeface="Century Gothic Paneuropean"/>
                <a:cs typeface="Century Gothic Paneuropean"/>
                <a:sym typeface="Century Gothic Paneuropean"/>
              </a:rPr>
              <a:t>Mobile phones </a:t>
            </a:r>
            <a:r>
              <a:rPr lang="en-US" sz="805" b="1" dirty="0" smtClean="0">
                <a:solidFill>
                  <a:srgbClr val="000000"/>
                </a:solidFill>
                <a:latin typeface="Century Gothic Paneuropean"/>
                <a:ea typeface="Century Gothic Paneuropean"/>
                <a:cs typeface="Century Gothic Paneuropean"/>
                <a:sym typeface="Century Gothic Paneuropean"/>
              </a:rPr>
              <a:t>must have a parental control system </a:t>
            </a:r>
            <a:r>
              <a:rPr lang="en-US" sz="805" dirty="0" smtClean="0">
                <a:solidFill>
                  <a:srgbClr val="000000"/>
                </a:solidFill>
                <a:latin typeface="Century Gothic Paneuropean"/>
                <a:ea typeface="Century Gothic Paneuropean"/>
                <a:cs typeface="Century Gothic Paneuropean"/>
                <a:sym typeface="Century Gothic Paneuropean"/>
              </a:rPr>
              <a:t>so that no mistake, curiosity or accidental search leads minors to inappropriate and dangerous places, although these systems and the device itself must be regularly supervised by adults. </a:t>
            </a:r>
            <a:endParaRPr lang="en-US" sz="805" u="none" strike="noStrike" dirty="0">
              <a:solidFill>
                <a:srgbClr val="000000"/>
              </a:solidFill>
              <a:latin typeface="Century Gothic Paneuropean"/>
              <a:ea typeface="Century Gothic Paneuropean"/>
              <a:cs typeface="Century Gothic Paneuropean"/>
              <a:sym typeface="Century Gothic Paneuropean"/>
            </a:endParaRPr>
          </a:p>
        </p:txBody>
      </p:sp>
      <p:sp>
        <p:nvSpPr>
          <p:cNvPr id="32" name="TextBox 32"/>
          <p:cNvSpPr txBox="1"/>
          <p:nvPr/>
        </p:nvSpPr>
        <p:spPr>
          <a:xfrm>
            <a:off x="5060541" y="5072433"/>
            <a:ext cx="172492"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14.</a:t>
            </a:r>
          </a:p>
        </p:txBody>
      </p:sp>
      <p:sp>
        <p:nvSpPr>
          <p:cNvPr id="33" name="Freeform 33"/>
          <p:cNvSpPr/>
          <p:nvPr/>
        </p:nvSpPr>
        <p:spPr>
          <a:xfrm>
            <a:off x="4322107" y="271152"/>
            <a:ext cx="773558" cy="500487"/>
          </a:xfrm>
          <a:custGeom>
            <a:avLst/>
            <a:gdLst/>
            <a:ahLst/>
            <a:cxnLst/>
            <a:rect l="l" t="t" r="r" b="b"/>
            <a:pathLst>
              <a:path w="773558" h="500487">
                <a:moveTo>
                  <a:pt x="0" y="0"/>
                </a:moveTo>
                <a:lnTo>
                  <a:pt x="773557" y="0"/>
                </a:lnTo>
                <a:lnTo>
                  <a:pt x="773557" y="500486"/>
                </a:lnTo>
                <a:lnTo>
                  <a:pt x="0" y="500486"/>
                </a:lnTo>
                <a:lnTo>
                  <a:pt x="0" y="0"/>
                </a:lnTo>
                <a:close/>
              </a:path>
            </a:pathLst>
          </a:custGeom>
          <a:blipFill>
            <a:blip r:embed="rId10" cstate="print"/>
            <a:stretch>
              <a:fillRect l="-4680" t="-13744" r="-4227" b="-16999"/>
            </a:stretch>
          </a:blipFill>
        </p:spPr>
        <p:txBody>
          <a:bodyPr/>
          <a:lstStyle/>
          <a:p>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12960" y="1007603"/>
            <a:ext cx="3607242" cy="911916"/>
          </a:xfrm>
          <a:prstGeom prst="rect">
            <a:avLst/>
          </a:prstGeom>
          <a:solidFill>
            <a:srgbClr val="D5D8B9">
              <a:alpha val="29804"/>
            </a:srgbClr>
          </a:solidFill>
        </p:spPr>
        <p:txBody>
          <a:bodyPr/>
          <a:lstStyle/>
          <a:p>
            <a:endParaRPr lang="es-ES"/>
          </a:p>
        </p:txBody>
      </p:sp>
      <p:grpSp>
        <p:nvGrpSpPr>
          <p:cNvPr id="3" name="Group 3"/>
          <p:cNvGrpSpPr/>
          <p:nvPr/>
        </p:nvGrpSpPr>
        <p:grpSpPr>
          <a:xfrm rot="-8100000">
            <a:off x="1379866" y="1062065"/>
            <a:ext cx="262670" cy="262250"/>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A2C60"/>
            </a:solidFill>
          </p:spPr>
          <p:txBody>
            <a:bodyPr/>
            <a:lstStyle/>
            <a:p>
              <a:endParaRPr lang="es-ES"/>
            </a:p>
          </p:txBody>
        </p:sp>
      </p:grpSp>
      <p:sp>
        <p:nvSpPr>
          <p:cNvPr id="5" name="AutoShape 5"/>
          <p:cNvSpPr/>
          <p:nvPr/>
        </p:nvSpPr>
        <p:spPr>
          <a:xfrm>
            <a:off x="360296" y="1007603"/>
            <a:ext cx="1158621" cy="556628"/>
          </a:xfrm>
          <a:prstGeom prst="rect">
            <a:avLst/>
          </a:prstGeom>
          <a:solidFill>
            <a:srgbClr val="84D48F"/>
          </a:solidFill>
        </p:spPr>
        <p:txBody>
          <a:bodyPr/>
          <a:lstStyle/>
          <a:p>
            <a:endParaRPr lang="es-ES"/>
          </a:p>
        </p:txBody>
      </p:sp>
      <p:sp>
        <p:nvSpPr>
          <p:cNvPr id="6" name="AutoShape 6"/>
          <p:cNvSpPr/>
          <p:nvPr/>
        </p:nvSpPr>
        <p:spPr>
          <a:xfrm>
            <a:off x="1695725" y="2111740"/>
            <a:ext cx="3410346" cy="878863"/>
          </a:xfrm>
          <a:prstGeom prst="rect">
            <a:avLst/>
          </a:prstGeom>
          <a:solidFill>
            <a:srgbClr val="D5D8B9">
              <a:alpha val="29804"/>
            </a:srgbClr>
          </a:solidFill>
        </p:spPr>
        <p:txBody>
          <a:bodyPr/>
          <a:lstStyle/>
          <a:p>
            <a:endParaRPr lang="es-ES"/>
          </a:p>
        </p:txBody>
      </p:sp>
      <p:grpSp>
        <p:nvGrpSpPr>
          <p:cNvPr id="7" name="Group 7"/>
          <p:cNvGrpSpPr/>
          <p:nvPr/>
        </p:nvGrpSpPr>
        <p:grpSpPr>
          <a:xfrm rot="-8100000">
            <a:off x="1565142" y="2164170"/>
            <a:ext cx="261165" cy="260747"/>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A2C60"/>
            </a:solidFill>
          </p:spPr>
          <p:txBody>
            <a:bodyPr/>
            <a:lstStyle/>
            <a:p>
              <a:endParaRPr lang="es-ES"/>
            </a:p>
          </p:txBody>
        </p:sp>
      </p:grpSp>
      <p:sp>
        <p:nvSpPr>
          <p:cNvPr id="9" name="AutoShape 9"/>
          <p:cNvSpPr/>
          <p:nvPr/>
        </p:nvSpPr>
        <p:spPr>
          <a:xfrm>
            <a:off x="360296" y="2110019"/>
            <a:ext cx="1336492" cy="523306"/>
          </a:xfrm>
          <a:prstGeom prst="rect">
            <a:avLst/>
          </a:prstGeom>
          <a:solidFill>
            <a:srgbClr val="7AD89A"/>
          </a:solidFill>
        </p:spPr>
        <p:txBody>
          <a:bodyPr/>
          <a:lstStyle/>
          <a:p>
            <a:endParaRPr lang="es-ES"/>
          </a:p>
        </p:txBody>
      </p:sp>
      <p:sp>
        <p:nvSpPr>
          <p:cNvPr id="10" name="AutoShape 10"/>
          <p:cNvSpPr/>
          <p:nvPr/>
        </p:nvSpPr>
        <p:spPr>
          <a:xfrm>
            <a:off x="1374268" y="3182824"/>
            <a:ext cx="1663802" cy="2002203"/>
          </a:xfrm>
          <a:prstGeom prst="rect">
            <a:avLst/>
          </a:prstGeom>
          <a:solidFill>
            <a:srgbClr val="D5D8B9">
              <a:alpha val="29804"/>
            </a:srgbClr>
          </a:solidFill>
        </p:spPr>
        <p:txBody>
          <a:bodyPr/>
          <a:lstStyle/>
          <a:p>
            <a:endParaRPr lang="es-ES"/>
          </a:p>
        </p:txBody>
      </p:sp>
      <p:grpSp>
        <p:nvGrpSpPr>
          <p:cNvPr id="11" name="Group 11"/>
          <p:cNvGrpSpPr/>
          <p:nvPr/>
        </p:nvGrpSpPr>
        <p:grpSpPr>
          <a:xfrm rot="-8100000">
            <a:off x="1265320" y="3228003"/>
            <a:ext cx="217895" cy="217546"/>
            <a:chOff x="0" y="0"/>
            <a:chExt cx="6350000" cy="6339840"/>
          </a:xfrm>
        </p:grpSpPr>
        <p:sp>
          <p:nvSpPr>
            <p:cNvPr id="12" name="Freeform 1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A2C60"/>
            </a:solidFill>
          </p:spPr>
          <p:txBody>
            <a:bodyPr/>
            <a:lstStyle/>
            <a:p>
              <a:endParaRPr lang="es-ES"/>
            </a:p>
          </p:txBody>
        </p:sp>
      </p:grpSp>
      <p:sp>
        <p:nvSpPr>
          <p:cNvPr id="13" name="AutoShape 13"/>
          <p:cNvSpPr/>
          <p:nvPr/>
        </p:nvSpPr>
        <p:spPr>
          <a:xfrm>
            <a:off x="184150" y="3182824"/>
            <a:ext cx="1190118" cy="528646"/>
          </a:xfrm>
          <a:prstGeom prst="rect">
            <a:avLst/>
          </a:prstGeom>
          <a:solidFill>
            <a:srgbClr val="91DBAA"/>
          </a:solidFill>
        </p:spPr>
        <p:txBody>
          <a:bodyPr/>
          <a:lstStyle/>
          <a:p>
            <a:endParaRPr lang="es-ES"/>
          </a:p>
        </p:txBody>
      </p:sp>
      <p:grpSp>
        <p:nvGrpSpPr>
          <p:cNvPr id="14" name="Group 14"/>
          <p:cNvGrpSpPr/>
          <p:nvPr/>
        </p:nvGrpSpPr>
        <p:grpSpPr>
          <a:xfrm>
            <a:off x="228478" y="833730"/>
            <a:ext cx="411223" cy="270331"/>
            <a:chOff x="0" y="0"/>
            <a:chExt cx="548297" cy="360442"/>
          </a:xfrm>
        </p:grpSpPr>
        <p:sp>
          <p:nvSpPr>
            <p:cNvPr id="15" name="Freeform 15"/>
            <p:cNvSpPr/>
            <p:nvPr/>
          </p:nvSpPr>
          <p:spPr>
            <a:xfrm>
              <a:off x="0" y="0"/>
              <a:ext cx="548297" cy="360442"/>
            </a:xfrm>
            <a:custGeom>
              <a:avLst/>
              <a:gdLst/>
              <a:ahLst/>
              <a:cxnLst/>
              <a:rect l="l" t="t" r="r" b="b"/>
              <a:pathLst>
                <a:path w="548297" h="360442">
                  <a:moveTo>
                    <a:pt x="0" y="0"/>
                  </a:moveTo>
                  <a:lnTo>
                    <a:pt x="548297" y="0"/>
                  </a:lnTo>
                  <a:lnTo>
                    <a:pt x="548297" y="360442"/>
                  </a:lnTo>
                  <a:lnTo>
                    <a:pt x="0" y="360442"/>
                  </a:lnTo>
                  <a:lnTo>
                    <a:pt x="0" y="0"/>
                  </a:lnTo>
                  <a:close/>
                </a:path>
              </a:pathLst>
            </a:custGeom>
            <a:blipFill>
              <a:blip r:embed="rId2" cstate="print">
                <a:extLst>
                  <a:ext uri="{96DAC541-7B7A-43D3-8B79-37D633B846F1}">
                    <asvg:svgBlip xmlns:asvg="http://schemas.microsoft.com/office/drawing/2016/SVG/main" xmlns="" r:embed="rId3"/>
                  </a:ext>
                </a:extLst>
              </a:blip>
              <a:stretch>
                <a:fillRect t="-26059" b="-26059"/>
              </a:stretch>
            </a:blipFill>
          </p:spPr>
          <p:txBody>
            <a:bodyPr/>
            <a:lstStyle/>
            <a:p>
              <a:endParaRPr lang="es-ES"/>
            </a:p>
          </p:txBody>
        </p:sp>
        <p:sp>
          <p:nvSpPr>
            <p:cNvPr id="16" name="TextBox 16"/>
            <p:cNvSpPr txBox="1"/>
            <p:nvPr/>
          </p:nvSpPr>
          <p:spPr>
            <a:xfrm>
              <a:off x="69673" y="68286"/>
              <a:ext cx="408952" cy="214345"/>
            </a:xfrm>
            <a:prstGeom prst="rect">
              <a:avLst/>
            </a:prstGeom>
          </p:spPr>
          <p:txBody>
            <a:bodyPr lIns="0" tIns="0" rIns="0" bIns="0" rtlCol="0" anchor="t">
              <a:spAutoFit/>
            </a:bodyPr>
            <a:lstStyle/>
            <a:p>
              <a:pPr marL="0" lvl="0" indent="0" algn="ctr">
                <a:lnSpc>
                  <a:spcPts val="1398"/>
                </a:lnSpc>
                <a:spcBef>
                  <a:spcPct val="0"/>
                </a:spcBef>
              </a:pPr>
              <a:r>
                <a:rPr lang="en-US" sz="1067" b="1">
                  <a:solidFill>
                    <a:srgbClr val="F8F6F7"/>
                  </a:solidFill>
                  <a:latin typeface="Aileron Ultra-Bold"/>
                  <a:ea typeface="Aileron Ultra-Bold"/>
                  <a:cs typeface="Aileron Ultra-Bold"/>
                  <a:sym typeface="Aileron Ultra-Bold"/>
                </a:rPr>
                <a:t>5.4</a:t>
              </a:r>
            </a:p>
          </p:txBody>
        </p:sp>
      </p:grpSp>
      <p:grpSp>
        <p:nvGrpSpPr>
          <p:cNvPr id="17" name="Group 17"/>
          <p:cNvGrpSpPr/>
          <p:nvPr/>
        </p:nvGrpSpPr>
        <p:grpSpPr>
          <a:xfrm>
            <a:off x="202424" y="1919519"/>
            <a:ext cx="414410" cy="272426"/>
            <a:chOff x="0" y="0"/>
            <a:chExt cx="552547" cy="363235"/>
          </a:xfrm>
        </p:grpSpPr>
        <p:sp>
          <p:nvSpPr>
            <p:cNvPr id="18" name="Freeform 18"/>
            <p:cNvSpPr/>
            <p:nvPr/>
          </p:nvSpPr>
          <p:spPr>
            <a:xfrm>
              <a:off x="0" y="0"/>
              <a:ext cx="552547" cy="363235"/>
            </a:xfrm>
            <a:custGeom>
              <a:avLst/>
              <a:gdLst/>
              <a:ahLst/>
              <a:cxnLst/>
              <a:rect l="l" t="t" r="r" b="b"/>
              <a:pathLst>
                <a:path w="552547" h="363235">
                  <a:moveTo>
                    <a:pt x="0" y="0"/>
                  </a:moveTo>
                  <a:lnTo>
                    <a:pt x="552547" y="0"/>
                  </a:lnTo>
                  <a:lnTo>
                    <a:pt x="552547" y="363235"/>
                  </a:lnTo>
                  <a:lnTo>
                    <a:pt x="0" y="363235"/>
                  </a:lnTo>
                  <a:lnTo>
                    <a:pt x="0" y="0"/>
                  </a:lnTo>
                  <a:close/>
                </a:path>
              </a:pathLst>
            </a:custGeom>
            <a:blipFill>
              <a:blip r:embed="rId4" cstate="print">
                <a:extLst>
                  <a:ext uri="{96DAC541-7B7A-43D3-8B79-37D633B846F1}">
                    <asvg:svgBlip xmlns:asvg="http://schemas.microsoft.com/office/drawing/2016/SVG/main" xmlns="" r:embed="rId3"/>
                  </a:ext>
                </a:extLst>
              </a:blip>
              <a:stretch>
                <a:fillRect t="-26059" b="-26059"/>
              </a:stretch>
            </a:blipFill>
          </p:spPr>
          <p:txBody>
            <a:bodyPr/>
            <a:lstStyle/>
            <a:p>
              <a:endParaRPr lang="es-ES"/>
            </a:p>
          </p:txBody>
        </p:sp>
        <p:sp>
          <p:nvSpPr>
            <p:cNvPr id="19" name="TextBox 19"/>
            <p:cNvSpPr txBox="1"/>
            <p:nvPr/>
          </p:nvSpPr>
          <p:spPr>
            <a:xfrm>
              <a:off x="61229" y="59132"/>
              <a:ext cx="408952" cy="214345"/>
            </a:xfrm>
            <a:prstGeom prst="rect">
              <a:avLst/>
            </a:prstGeom>
          </p:spPr>
          <p:txBody>
            <a:bodyPr lIns="0" tIns="0" rIns="0" bIns="0" rtlCol="0" anchor="t">
              <a:spAutoFit/>
            </a:bodyPr>
            <a:lstStyle/>
            <a:p>
              <a:pPr marL="0" lvl="0" indent="0" algn="ctr">
                <a:lnSpc>
                  <a:spcPts val="1398"/>
                </a:lnSpc>
                <a:spcBef>
                  <a:spcPct val="0"/>
                </a:spcBef>
              </a:pPr>
              <a:r>
                <a:rPr lang="en-US" sz="1067" b="1">
                  <a:solidFill>
                    <a:srgbClr val="F8F6F7"/>
                  </a:solidFill>
                  <a:latin typeface="Aileron Ultra-Bold"/>
                  <a:ea typeface="Aileron Ultra-Bold"/>
                  <a:cs typeface="Aileron Ultra-Bold"/>
                  <a:sym typeface="Aileron Ultra-Bold"/>
                </a:rPr>
                <a:t>5.5</a:t>
              </a:r>
            </a:p>
          </p:txBody>
        </p:sp>
      </p:grpSp>
      <p:grpSp>
        <p:nvGrpSpPr>
          <p:cNvPr id="20" name="Group 20"/>
          <p:cNvGrpSpPr/>
          <p:nvPr/>
        </p:nvGrpSpPr>
        <p:grpSpPr>
          <a:xfrm>
            <a:off x="166424" y="2979357"/>
            <a:ext cx="414410" cy="272426"/>
            <a:chOff x="0" y="0"/>
            <a:chExt cx="552547" cy="363235"/>
          </a:xfrm>
        </p:grpSpPr>
        <p:sp>
          <p:nvSpPr>
            <p:cNvPr id="21" name="Freeform 21"/>
            <p:cNvSpPr/>
            <p:nvPr/>
          </p:nvSpPr>
          <p:spPr>
            <a:xfrm>
              <a:off x="0" y="0"/>
              <a:ext cx="552547" cy="363235"/>
            </a:xfrm>
            <a:custGeom>
              <a:avLst/>
              <a:gdLst/>
              <a:ahLst/>
              <a:cxnLst/>
              <a:rect l="l" t="t" r="r" b="b"/>
              <a:pathLst>
                <a:path w="552547" h="363235">
                  <a:moveTo>
                    <a:pt x="0" y="0"/>
                  </a:moveTo>
                  <a:lnTo>
                    <a:pt x="552547" y="0"/>
                  </a:lnTo>
                  <a:lnTo>
                    <a:pt x="552547" y="363235"/>
                  </a:lnTo>
                  <a:lnTo>
                    <a:pt x="0" y="363235"/>
                  </a:lnTo>
                  <a:lnTo>
                    <a:pt x="0" y="0"/>
                  </a:lnTo>
                  <a:close/>
                </a:path>
              </a:pathLst>
            </a:custGeom>
            <a:blipFill>
              <a:blip r:embed="rId4" cstate="print">
                <a:extLst>
                  <a:ext uri="{96DAC541-7B7A-43D3-8B79-37D633B846F1}">
                    <asvg:svgBlip xmlns:asvg="http://schemas.microsoft.com/office/drawing/2016/SVG/main" xmlns="" r:embed="rId3"/>
                  </a:ext>
                </a:extLst>
              </a:blip>
              <a:stretch>
                <a:fillRect t="-26059" b="-26059"/>
              </a:stretch>
            </a:blipFill>
          </p:spPr>
          <p:txBody>
            <a:bodyPr/>
            <a:lstStyle/>
            <a:p>
              <a:endParaRPr lang="es-ES"/>
            </a:p>
          </p:txBody>
        </p:sp>
        <p:sp>
          <p:nvSpPr>
            <p:cNvPr id="22" name="TextBox 22"/>
            <p:cNvSpPr txBox="1"/>
            <p:nvPr/>
          </p:nvSpPr>
          <p:spPr>
            <a:xfrm>
              <a:off x="71797" y="69683"/>
              <a:ext cx="408952" cy="214345"/>
            </a:xfrm>
            <a:prstGeom prst="rect">
              <a:avLst/>
            </a:prstGeom>
          </p:spPr>
          <p:txBody>
            <a:bodyPr lIns="0" tIns="0" rIns="0" bIns="0" rtlCol="0" anchor="t">
              <a:spAutoFit/>
            </a:bodyPr>
            <a:lstStyle/>
            <a:p>
              <a:pPr marL="0" lvl="0" indent="0" algn="ctr">
                <a:lnSpc>
                  <a:spcPts val="1398"/>
                </a:lnSpc>
                <a:spcBef>
                  <a:spcPct val="0"/>
                </a:spcBef>
              </a:pPr>
              <a:r>
                <a:rPr lang="en-US" sz="1067" b="1">
                  <a:solidFill>
                    <a:srgbClr val="F8F6F7"/>
                  </a:solidFill>
                  <a:latin typeface="Aileron Ultra-Bold"/>
                  <a:ea typeface="Aileron Ultra-Bold"/>
                  <a:cs typeface="Aileron Ultra-Bold"/>
                  <a:sym typeface="Aileron Ultra-Bold"/>
                </a:rPr>
                <a:t>5.6</a:t>
              </a:r>
            </a:p>
          </p:txBody>
        </p:sp>
      </p:grpSp>
      <p:sp>
        <p:nvSpPr>
          <p:cNvPr id="23" name="Freeform 23"/>
          <p:cNvSpPr/>
          <p:nvPr/>
        </p:nvSpPr>
        <p:spPr>
          <a:xfrm rot="-7997241">
            <a:off x="-736303" y="4363755"/>
            <a:ext cx="2160000" cy="1782000"/>
          </a:xfrm>
          <a:custGeom>
            <a:avLst/>
            <a:gdLst/>
            <a:ahLst/>
            <a:cxnLst/>
            <a:rect l="l" t="t" r="r" b="b"/>
            <a:pathLst>
              <a:path w="2160000" h="1782000">
                <a:moveTo>
                  <a:pt x="0" y="0"/>
                </a:moveTo>
                <a:lnTo>
                  <a:pt x="2160000" y="0"/>
                </a:lnTo>
                <a:lnTo>
                  <a:pt x="2160000" y="1782000"/>
                </a:lnTo>
                <a:lnTo>
                  <a:pt x="0" y="1782000"/>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txBody>
          <a:bodyPr/>
          <a:lstStyle/>
          <a:p>
            <a:endParaRPr lang="es-ES"/>
          </a:p>
        </p:txBody>
      </p:sp>
      <p:sp>
        <p:nvSpPr>
          <p:cNvPr id="24" name="Freeform 24"/>
          <p:cNvSpPr/>
          <p:nvPr/>
        </p:nvSpPr>
        <p:spPr>
          <a:xfrm>
            <a:off x="3362071" y="3115571"/>
            <a:ext cx="1758131" cy="1146944"/>
          </a:xfrm>
          <a:custGeom>
            <a:avLst/>
            <a:gdLst/>
            <a:ahLst/>
            <a:cxnLst/>
            <a:rect l="l" t="t" r="r" b="b"/>
            <a:pathLst>
              <a:path w="1758131" h="1146944">
                <a:moveTo>
                  <a:pt x="0" y="0"/>
                </a:moveTo>
                <a:lnTo>
                  <a:pt x="1758131" y="0"/>
                </a:lnTo>
                <a:lnTo>
                  <a:pt x="1758131" y="1146943"/>
                </a:lnTo>
                <a:lnTo>
                  <a:pt x="0" y="1146943"/>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txBody>
          <a:bodyPr/>
          <a:lstStyle/>
          <a:p>
            <a:endParaRPr lang="es-ES"/>
          </a:p>
        </p:txBody>
      </p:sp>
      <p:sp>
        <p:nvSpPr>
          <p:cNvPr id="25" name="Freeform 25"/>
          <p:cNvSpPr/>
          <p:nvPr/>
        </p:nvSpPr>
        <p:spPr>
          <a:xfrm>
            <a:off x="3038070" y="3952414"/>
            <a:ext cx="1434920" cy="1447586"/>
          </a:xfrm>
          <a:custGeom>
            <a:avLst/>
            <a:gdLst/>
            <a:ahLst/>
            <a:cxnLst/>
            <a:rect l="l" t="t" r="r" b="b"/>
            <a:pathLst>
              <a:path w="1434920" h="1447586">
                <a:moveTo>
                  <a:pt x="0" y="0"/>
                </a:moveTo>
                <a:lnTo>
                  <a:pt x="1434920" y="0"/>
                </a:lnTo>
                <a:lnTo>
                  <a:pt x="1434920" y="1447586"/>
                </a:lnTo>
                <a:lnTo>
                  <a:pt x="0" y="1447586"/>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txBody>
          <a:bodyPr/>
          <a:lstStyle/>
          <a:p>
            <a:endParaRPr lang="es-ES"/>
          </a:p>
        </p:txBody>
      </p:sp>
      <p:sp>
        <p:nvSpPr>
          <p:cNvPr id="26" name="TextBox 26"/>
          <p:cNvSpPr txBox="1"/>
          <p:nvPr/>
        </p:nvSpPr>
        <p:spPr>
          <a:xfrm>
            <a:off x="332534" y="1159902"/>
            <a:ext cx="1180426" cy="280504"/>
          </a:xfrm>
          <a:prstGeom prst="rect">
            <a:avLst/>
          </a:prstGeom>
        </p:spPr>
        <p:txBody>
          <a:bodyPr lIns="0" tIns="0" rIns="0" bIns="0" rtlCol="0" anchor="t">
            <a:spAutoFit/>
          </a:bodyPr>
          <a:lstStyle/>
          <a:p>
            <a:pPr lvl="0" algn="ctr">
              <a:lnSpc>
                <a:spcPts val="1130"/>
              </a:lnSpc>
              <a:spcBef>
                <a:spcPct val="0"/>
              </a:spcBef>
            </a:pPr>
            <a:r>
              <a:rPr lang="en-US" sz="876" b="1" spc="34" dirty="0" smtClean="0">
                <a:solidFill>
                  <a:srgbClr val="FFFFFF"/>
                </a:solidFill>
                <a:latin typeface="Balsamiq Sans Bold"/>
                <a:ea typeface="Balsamiq Sans Bold"/>
                <a:cs typeface="Balsamiq Sans Bold"/>
                <a:sym typeface="Balsamiq Sans Bold"/>
              </a:rPr>
              <a:t>DOWNLOADING APPLICATIONS</a:t>
            </a:r>
            <a:endParaRPr lang="en-US" sz="876" b="1" u="none" strike="noStrike" spc="34" dirty="0">
              <a:solidFill>
                <a:srgbClr val="FFFFFF"/>
              </a:solidFill>
              <a:latin typeface="Balsamiq Sans Bold"/>
              <a:ea typeface="Balsamiq Sans Bold"/>
              <a:cs typeface="Balsamiq Sans Bold"/>
              <a:sym typeface="Balsamiq Sans Bold"/>
            </a:endParaRPr>
          </a:p>
        </p:txBody>
      </p:sp>
      <p:sp>
        <p:nvSpPr>
          <p:cNvPr id="27" name="TextBox 27"/>
          <p:cNvSpPr txBox="1"/>
          <p:nvPr/>
        </p:nvSpPr>
        <p:spPr>
          <a:xfrm>
            <a:off x="1745419" y="1120797"/>
            <a:ext cx="3224173" cy="696409"/>
          </a:xfrm>
          <a:prstGeom prst="rect">
            <a:avLst/>
          </a:prstGeom>
        </p:spPr>
        <p:txBody>
          <a:bodyPr lIns="0" tIns="0" rIns="0" bIns="0" rtlCol="0" anchor="t">
            <a:spAutoFit/>
          </a:bodyPr>
          <a:lstStyle/>
          <a:p>
            <a:pPr lvl="0" algn="just">
              <a:lnSpc>
                <a:spcPts val="1118"/>
              </a:lnSpc>
              <a:spcBef>
                <a:spcPct val="0"/>
              </a:spcBef>
            </a:pPr>
            <a:r>
              <a:rPr lang="en-US" sz="798" b="1" dirty="0" smtClean="0">
                <a:solidFill>
                  <a:srgbClr val="000000"/>
                </a:solidFill>
                <a:latin typeface="Century Gothic Paneuropean"/>
                <a:ea typeface="Century Gothic Paneuropean"/>
                <a:cs typeface="Century Gothic Paneuropean"/>
                <a:sym typeface="Century Gothic Paneuropean"/>
              </a:rPr>
              <a:t>Those responsible for minors should be particularly vigilant about downloading or using applications that do not require age verification </a:t>
            </a:r>
            <a:r>
              <a:rPr lang="en-US" sz="798" dirty="0" smtClean="0">
                <a:solidFill>
                  <a:srgbClr val="000000"/>
                </a:solidFill>
                <a:latin typeface="Century Gothic Paneuropean"/>
                <a:ea typeface="Century Gothic Paneuropean"/>
                <a:cs typeface="Century Gothic Paneuropean"/>
                <a:sym typeface="Century Gothic Paneuropean"/>
              </a:rPr>
              <a:t>and that allow for easily illicit uses, such as those explicitly designed to generate virtual nudes using artificial intelligence. </a:t>
            </a:r>
            <a:endParaRPr lang="en-US" sz="798" u="none" strike="noStrike" dirty="0">
              <a:solidFill>
                <a:srgbClr val="000000"/>
              </a:solidFill>
              <a:latin typeface="Century Gothic Paneuropean"/>
              <a:ea typeface="Century Gothic Paneuropean"/>
              <a:cs typeface="Century Gothic Paneuropean"/>
              <a:sym typeface="Century Gothic Paneuropean"/>
            </a:endParaRPr>
          </a:p>
        </p:txBody>
      </p:sp>
      <p:sp>
        <p:nvSpPr>
          <p:cNvPr id="28" name="TextBox 28"/>
          <p:cNvSpPr txBox="1"/>
          <p:nvPr/>
        </p:nvSpPr>
        <p:spPr>
          <a:xfrm>
            <a:off x="504299" y="2249096"/>
            <a:ext cx="1120485" cy="286116"/>
          </a:xfrm>
          <a:prstGeom prst="rect">
            <a:avLst/>
          </a:prstGeom>
        </p:spPr>
        <p:txBody>
          <a:bodyPr lIns="0" tIns="0" rIns="0" bIns="0" rtlCol="0" anchor="t">
            <a:spAutoFit/>
          </a:bodyPr>
          <a:lstStyle/>
          <a:p>
            <a:pPr lvl="0" algn="ctr">
              <a:lnSpc>
                <a:spcPts val="1130"/>
              </a:lnSpc>
              <a:spcBef>
                <a:spcPct val="0"/>
              </a:spcBef>
            </a:pPr>
            <a:r>
              <a:rPr lang="en-US" sz="876" b="1" spc="34" dirty="0" smtClean="0">
                <a:solidFill>
                  <a:srgbClr val="FFFFFF"/>
                </a:solidFill>
                <a:latin typeface="Balsamiq Sans Bold"/>
                <a:ea typeface="Balsamiq Sans Bold"/>
                <a:cs typeface="Balsamiq Sans Bold"/>
                <a:sym typeface="Balsamiq Sans Bold"/>
              </a:rPr>
              <a:t>SET TIMES AND PLACES OF USE</a:t>
            </a:r>
            <a:endParaRPr lang="en-US" sz="876" b="1" u="none" strike="noStrike" spc="34" dirty="0">
              <a:solidFill>
                <a:srgbClr val="FFFFFF"/>
              </a:solidFill>
              <a:latin typeface="Balsamiq Sans Bold"/>
              <a:ea typeface="Balsamiq Sans Bold"/>
              <a:cs typeface="Balsamiq Sans Bold"/>
              <a:sym typeface="Balsamiq Sans Bold"/>
            </a:endParaRPr>
          </a:p>
        </p:txBody>
      </p:sp>
      <p:sp>
        <p:nvSpPr>
          <p:cNvPr id="29" name="TextBox 29"/>
          <p:cNvSpPr txBox="1"/>
          <p:nvPr/>
        </p:nvSpPr>
        <p:spPr>
          <a:xfrm>
            <a:off x="1921546" y="2176903"/>
            <a:ext cx="3048046" cy="696409"/>
          </a:xfrm>
          <a:prstGeom prst="rect">
            <a:avLst/>
          </a:prstGeom>
        </p:spPr>
        <p:txBody>
          <a:bodyPr lIns="0" tIns="0" rIns="0" bIns="0" rtlCol="0" anchor="t">
            <a:spAutoFit/>
          </a:bodyPr>
          <a:lstStyle/>
          <a:p>
            <a:pPr lvl="0" algn="just">
              <a:lnSpc>
                <a:spcPts val="1118"/>
              </a:lnSpc>
              <a:spcBef>
                <a:spcPct val="0"/>
              </a:spcBef>
            </a:pPr>
            <a:r>
              <a:rPr lang="en-US" sz="798" b="1" dirty="0" smtClean="0">
                <a:solidFill>
                  <a:srgbClr val="000000"/>
                </a:solidFill>
                <a:latin typeface="Century Gothic Paneuropean Bold"/>
                <a:ea typeface="Century Gothic Paneuropean Bold"/>
                <a:cs typeface="Century Gothic Paneuropean Bold"/>
                <a:sym typeface="Century Gothic Paneuropean Bold"/>
              </a:rPr>
              <a:t>It is necessary to clearly set times of use, as well as the place in the house where mobile phones will be left at the end of the </a:t>
            </a:r>
            <a:r>
              <a:rPr lang="en-US" sz="798" b="1" dirty="0" err="1" smtClean="0">
                <a:solidFill>
                  <a:srgbClr val="000000"/>
                </a:solidFill>
                <a:latin typeface="Century Gothic Paneuropean Bold"/>
                <a:ea typeface="Century Gothic Paneuropean Bold"/>
                <a:cs typeface="Century Gothic Paneuropean Bold"/>
                <a:sym typeface="Century Gothic Paneuropean Bold"/>
              </a:rPr>
              <a:t>authorised</a:t>
            </a:r>
            <a:r>
              <a:rPr lang="en-US" sz="798" b="1" dirty="0" smtClean="0">
                <a:solidFill>
                  <a:srgbClr val="000000"/>
                </a:solidFill>
                <a:latin typeface="Century Gothic Paneuropean Bold"/>
                <a:ea typeface="Century Gothic Paneuropean Bold"/>
                <a:cs typeface="Century Gothic Paneuropean Bold"/>
                <a:sym typeface="Century Gothic Paneuropean Bold"/>
              </a:rPr>
              <a:t> time; furthermore, devices should not be allowed to be charged in minors' bedrooms, nor should they be allowed to go to bed with them. </a:t>
            </a:r>
            <a:endParaRPr lang="en-US" sz="798" b="1" u="none" strike="noStrike" dirty="0">
              <a:solidFill>
                <a:srgbClr val="000000"/>
              </a:solidFill>
              <a:latin typeface="Century Gothic Paneuropean Bold"/>
              <a:ea typeface="Century Gothic Paneuropean Bold"/>
              <a:cs typeface="Century Gothic Paneuropean Bold"/>
              <a:sym typeface="Century Gothic Paneuropean Bold"/>
            </a:endParaRPr>
          </a:p>
        </p:txBody>
      </p:sp>
      <p:sp>
        <p:nvSpPr>
          <p:cNvPr id="30" name="TextBox 30"/>
          <p:cNvSpPr txBox="1"/>
          <p:nvPr/>
        </p:nvSpPr>
        <p:spPr>
          <a:xfrm>
            <a:off x="184150" y="3384550"/>
            <a:ext cx="1198201" cy="141064"/>
          </a:xfrm>
          <a:prstGeom prst="rect">
            <a:avLst/>
          </a:prstGeom>
        </p:spPr>
        <p:txBody>
          <a:bodyPr wrap="square" lIns="0" tIns="0" rIns="0" bIns="0" rtlCol="0" anchor="t">
            <a:spAutoFit/>
          </a:bodyPr>
          <a:lstStyle/>
          <a:p>
            <a:pPr lvl="0" algn="ctr">
              <a:lnSpc>
                <a:spcPts val="1130"/>
              </a:lnSpc>
              <a:spcBef>
                <a:spcPct val="0"/>
              </a:spcBef>
            </a:pPr>
            <a:r>
              <a:rPr lang="en-US" sz="876" b="1" spc="34" dirty="0" smtClean="0">
                <a:solidFill>
                  <a:srgbClr val="FFFFFF"/>
                </a:solidFill>
                <a:latin typeface="Balsamiq Sans Bold"/>
                <a:ea typeface="Balsamiq Sans Bold"/>
                <a:cs typeface="Balsamiq Sans Bold"/>
                <a:sym typeface="Balsamiq Sans Bold"/>
              </a:rPr>
              <a:t>WHO THEY TALK TO</a:t>
            </a:r>
            <a:endParaRPr lang="en-US" sz="876" b="1" u="none" strike="noStrike" spc="34" dirty="0">
              <a:solidFill>
                <a:srgbClr val="FFFFFF"/>
              </a:solidFill>
              <a:latin typeface="Balsamiq Sans Bold"/>
              <a:ea typeface="Balsamiq Sans Bold"/>
              <a:cs typeface="Balsamiq Sans Bold"/>
              <a:sym typeface="Balsamiq Sans Bold"/>
            </a:endParaRPr>
          </a:p>
        </p:txBody>
      </p:sp>
      <p:sp>
        <p:nvSpPr>
          <p:cNvPr id="31" name="TextBox 31"/>
          <p:cNvSpPr txBox="1"/>
          <p:nvPr/>
        </p:nvSpPr>
        <p:spPr>
          <a:xfrm>
            <a:off x="1552784" y="3317726"/>
            <a:ext cx="1329000" cy="1824987"/>
          </a:xfrm>
          <a:prstGeom prst="rect">
            <a:avLst/>
          </a:prstGeom>
        </p:spPr>
        <p:txBody>
          <a:bodyPr lIns="0" tIns="0" rIns="0" bIns="0" rtlCol="0" anchor="t">
            <a:spAutoFit/>
          </a:bodyPr>
          <a:lstStyle/>
          <a:p>
            <a:pPr lvl="0" algn="just">
              <a:lnSpc>
                <a:spcPts val="1120"/>
              </a:lnSpc>
              <a:spcBef>
                <a:spcPct val="0"/>
              </a:spcBef>
            </a:pPr>
            <a:r>
              <a:rPr lang="en-US" sz="800" dirty="0" smtClean="0">
                <a:solidFill>
                  <a:srgbClr val="000000"/>
                </a:solidFill>
                <a:latin typeface="Century Gothic Paneuropean"/>
                <a:ea typeface="Century Gothic Paneuropean"/>
                <a:cs typeface="Century Gothic Paneuropean"/>
                <a:sym typeface="Century Gothic Paneuropean"/>
              </a:rPr>
              <a:t>It is </a:t>
            </a:r>
            <a:r>
              <a:rPr lang="en-US" sz="800" b="1" dirty="0" smtClean="0">
                <a:solidFill>
                  <a:srgbClr val="000000"/>
                </a:solidFill>
                <a:latin typeface="Century Gothic Paneuropean"/>
                <a:ea typeface="Century Gothic Paneuropean"/>
                <a:cs typeface="Century Gothic Paneuropean"/>
                <a:sym typeface="Century Gothic Paneuropean"/>
              </a:rPr>
              <a:t>advisable to be well informed about the people your children talk to or interact with on social media</a:t>
            </a:r>
            <a:r>
              <a:rPr lang="en-US" sz="800" dirty="0" smtClean="0">
                <a:solidFill>
                  <a:srgbClr val="000000"/>
                </a:solidFill>
                <a:latin typeface="Century Gothic Paneuropean"/>
                <a:ea typeface="Century Gothic Paneuropean"/>
                <a:cs typeface="Century Gothic Paneuropean"/>
                <a:sym typeface="Century Gothic Paneuropean"/>
              </a:rPr>
              <a:t>, who they play with online, and to monitor their social media and video game chats and who they follow. Children should not add anyone they do not know in real life to their social media accounts.</a:t>
            </a:r>
            <a:endParaRPr lang="en-US" sz="800" dirty="0">
              <a:solidFill>
                <a:srgbClr val="000000"/>
              </a:solidFill>
              <a:latin typeface="Century Gothic Paneuropean"/>
              <a:ea typeface="Century Gothic Paneuropean"/>
              <a:cs typeface="Century Gothic Paneuropean"/>
              <a:sym typeface="Century Gothic Paneuropean"/>
            </a:endParaRPr>
          </a:p>
        </p:txBody>
      </p:sp>
      <p:sp>
        <p:nvSpPr>
          <p:cNvPr id="32" name="TextBox 32"/>
          <p:cNvSpPr txBox="1"/>
          <p:nvPr/>
        </p:nvSpPr>
        <p:spPr>
          <a:xfrm>
            <a:off x="3479125" y="3246057"/>
            <a:ext cx="1524023" cy="829714"/>
          </a:xfrm>
          <a:prstGeom prst="rect">
            <a:avLst/>
          </a:prstGeom>
        </p:spPr>
        <p:txBody>
          <a:bodyPr lIns="0" tIns="0" rIns="0" bIns="0" rtlCol="0" anchor="t">
            <a:spAutoFit/>
          </a:bodyPr>
          <a:lstStyle/>
          <a:p>
            <a:pPr algn="ctr">
              <a:lnSpc>
                <a:spcPts val="1288"/>
              </a:lnSpc>
            </a:pPr>
            <a:r>
              <a:rPr lang="en-US" sz="983" spc="-30" dirty="0" smtClean="0">
                <a:solidFill>
                  <a:srgbClr val="F8F6F7"/>
                </a:solidFill>
                <a:latin typeface="Schoolbell"/>
                <a:ea typeface="Schoolbell"/>
                <a:cs typeface="Schoolbell"/>
                <a:sym typeface="Schoolbell"/>
              </a:rPr>
              <a:t>They should never share information about where they live, which school they attend,</a:t>
            </a:r>
          </a:p>
          <a:p>
            <a:pPr algn="ctr">
              <a:lnSpc>
                <a:spcPts val="1288"/>
              </a:lnSpc>
            </a:pPr>
            <a:r>
              <a:rPr lang="en-US" sz="983" spc="-30" dirty="0" smtClean="0">
                <a:solidFill>
                  <a:srgbClr val="F8F6F7"/>
                </a:solidFill>
                <a:latin typeface="Schoolbell"/>
                <a:ea typeface="Schoolbell"/>
                <a:cs typeface="Schoolbell"/>
                <a:sym typeface="Schoolbell"/>
              </a:rPr>
              <a:t>or where they do extracurricular activities.</a:t>
            </a:r>
            <a:endParaRPr lang="en-US" sz="983" spc="-30" dirty="0">
              <a:solidFill>
                <a:srgbClr val="F8F6F7"/>
              </a:solidFill>
              <a:latin typeface="Schoolbell"/>
              <a:ea typeface="Schoolbell"/>
              <a:cs typeface="Schoolbell"/>
              <a:sym typeface="Schoolbell"/>
            </a:endParaRPr>
          </a:p>
        </p:txBody>
      </p:sp>
      <p:sp>
        <p:nvSpPr>
          <p:cNvPr id="33" name="TextBox 33"/>
          <p:cNvSpPr txBox="1"/>
          <p:nvPr/>
        </p:nvSpPr>
        <p:spPr>
          <a:xfrm>
            <a:off x="5060541" y="5072433"/>
            <a:ext cx="172492"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15.</a:t>
            </a:r>
          </a:p>
        </p:txBody>
      </p:sp>
      <p:sp>
        <p:nvSpPr>
          <p:cNvPr id="34" name="TextBox 34"/>
          <p:cNvSpPr txBox="1"/>
          <p:nvPr/>
        </p:nvSpPr>
        <p:spPr>
          <a:xfrm>
            <a:off x="289948" y="328707"/>
            <a:ext cx="2256402" cy="102592"/>
          </a:xfrm>
          <a:prstGeom prst="rect">
            <a:avLst/>
          </a:prstGeom>
        </p:spPr>
        <p:txBody>
          <a:bodyPr wrap="square" lIns="0" tIns="0" rIns="0" bIns="0" rtlCol="0" anchor="t">
            <a:spAutoFit/>
          </a:bodyPr>
          <a:lstStyle/>
          <a:p>
            <a:pPr>
              <a:lnSpc>
                <a:spcPts val="789"/>
              </a:lnSpc>
            </a:pPr>
            <a:r>
              <a:rPr lang="en-US" sz="593" spc="-12" dirty="0" smtClean="0">
                <a:solidFill>
                  <a:srgbClr val="000000"/>
                </a:solidFill>
                <a:latin typeface="Hachi Maru Pop"/>
                <a:ea typeface="Hachi Maru Pop"/>
                <a:cs typeface="Hachi Maru Pop"/>
                <a:sym typeface="Hachi Maru Pop"/>
              </a:rPr>
              <a:t>Guide to responsible mobile phone use</a:t>
            </a:r>
            <a:endParaRPr lang="en-US" sz="593" spc="-12" dirty="0">
              <a:solidFill>
                <a:srgbClr val="000000"/>
              </a:solidFill>
              <a:latin typeface="Hachi Maru Pop"/>
              <a:ea typeface="Hachi Maru Pop"/>
              <a:cs typeface="Hachi Maru Pop"/>
              <a:sym typeface="Hachi Maru Po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8629" y="359907"/>
            <a:ext cx="1231068" cy="1089495"/>
          </a:xfrm>
          <a:custGeom>
            <a:avLst/>
            <a:gdLst/>
            <a:ahLst/>
            <a:cxnLst/>
            <a:rect l="l" t="t" r="r" b="b"/>
            <a:pathLst>
              <a:path w="1231068" h="1089495">
                <a:moveTo>
                  <a:pt x="0" y="0"/>
                </a:moveTo>
                <a:lnTo>
                  <a:pt x="1231067" y="0"/>
                </a:lnTo>
                <a:lnTo>
                  <a:pt x="1231067" y="1089495"/>
                </a:lnTo>
                <a:lnTo>
                  <a:pt x="0" y="1089495"/>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s-ES"/>
          </a:p>
        </p:txBody>
      </p:sp>
      <p:sp>
        <p:nvSpPr>
          <p:cNvPr id="3" name="AutoShape 3"/>
          <p:cNvSpPr/>
          <p:nvPr/>
        </p:nvSpPr>
        <p:spPr>
          <a:xfrm>
            <a:off x="3502448" y="1449402"/>
            <a:ext cx="1464831" cy="476210"/>
          </a:xfrm>
          <a:prstGeom prst="rect">
            <a:avLst/>
          </a:prstGeom>
          <a:solidFill>
            <a:srgbClr val="95CFAE"/>
          </a:solidFill>
        </p:spPr>
        <p:txBody>
          <a:bodyPr/>
          <a:lstStyle/>
          <a:p>
            <a:endParaRPr lang="es-ES"/>
          </a:p>
        </p:txBody>
      </p:sp>
      <p:grpSp>
        <p:nvGrpSpPr>
          <p:cNvPr id="4" name="Group 4"/>
          <p:cNvGrpSpPr/>
          <p:nvPr/>
        </p:nvGrpSpPr>
        <p:grpSpPr>
          <a:xfrm>
            <a:off x="4536394" y="1301607"/>
            <a:ext cx="417811" cy="274662"/>
            <a:chOff x="0" y="0"/>
            <a:chExt cx="557082" cy="366217"/>
          </a:xfrm>
        </p:grpSpPr>
        <p:sp>
          <p:nvSpPr>
            <p:cNvPr id="5" name="Freeform 5"/>
            <p:cNvSpPr/>
            <p:nvPr/>
          </p:nvSpPr>
          <p:spPr>
            <a:xfrm>
              <a:off x="0" y="0"/>
              <a:ext cx="557082" cy="366217"/>
            </a:xfrm>
            <a:custGeom>
              <a:avLst/>
              <a:gdLst/>
              <a:ahLst/>
              <a:cxnLst/>
              <a:rect l="l" t="t" r="r" b="b"/>
              <a:pathLst>
                <a:path w="557082" h="366217">
                  <a:moveTo>
                    <a:pt x="0" y="0"/>
                  </a:moveTo>
                  <a:lnTo>
                    <a:pt x="557082" y="0"/>
                  </a:lnTo>
                  <a:lnTo>
                    <a:pt x="557082" y="366217"/>
                  </a:lnTo>
                  <a:lnTo>
                    <a:pt x="0" y="366217"/>
                  </a:lnTo>
                  <a:lnTo>
                    <a:pt x="0" y="0"/>
                  </a:lnTo>
                  <a:close/>
                </a:path>
              </a:pathLst>
            </a:custGeom>
            <a:blipFill>
              <a:blip r:embed="rId4" cstate="print">
                <a:extLst>
                  <a:ext uri="{96DAC541-7B7A-43D3-8B79-37D633B846F1}">
                    <asvg:svgBlip xmlns:asvg="http://schemas.microsoft.com/office/drawing/2016/SVG/main" xmlns="" r:embed="rId5"/>
                  </a:ext>
                </a:extLst>
              </a:blip>
              <a:stretch>
                <a:fillRect t="-26059" b="-26059"/>
              </a:stretch>
            </a:blipFill>
          </p:spPr>
          <p:txBody>
            <a:bodyPr/>
            <a:lstStyle/>
            <a:p>
              <a:endParaRPr lang="es-ES"/>
            </a:p>
          </p:txBody>
        </p:sp>
        <p:sp>
          <p:nvSpPr>
            <p:cNvPr id="6" name="TextBox 6"/>
            <p:cNvSpPr txBox="1"/>
            <p:nvPr/>
          </p:nvSpPr>
          <p:spPr>
            <a:xfrm>
              <a:off x="72386" y="59015"/>
              <a:ext cx="412309" cy="229136"/>
            </a:xfrm>
            <a:prstGeom prst="rect">
              <a:avLst/>
            </a:prstGeom>
          </p:spPr>
          <p:txBody>
            <a:bodyPr lIns="0" tIns="0" rIns="0" bIns="0" rtlCol="0" anchor="t">
              <a:spAutoFit/>
            </a:bodyPr>
            <a:lstStyle/>
            <a:p>
              <a:pPr marL="0" lvl="0" indent="0" algn="ctr">
                <a:lnSpc>
                  <a:spcPts val="1410"/>
                </a:lnSpc>
                <a:spcBef>
                  <a:spcPct val="0"/>
                </a:spcBef>
              </a:pPr>
              <a:r>
                <a:rPr lang="en-US" sz="1076" b="1">
                  <a:solidFill>
                    <a:srgbClr val="F8F6F7"/>
                  </a:solidFill>
                  <a:latin typeface="Aileron Ultra-Bold"/>
                  <a:ea typeface="Aileron Ultra-Bold"/>
                  <a:cs typeface="Aileron Ultra-Bold"/>
                  <a:sym typeface="Aileron Ultra-Bold"/>
                </a:rPr>
                <a:t>5.7</a:t>
              </a:r>
            </a:p>
          </p:txBody>
        </p:sp>
      </p:grpSp>
      <p:sp>
        <p:nvSpPr>
          <p:cNvPr id="7" name="AutoShape 7"/>
          <p:cNvSpPr/>
          <p:nvPr/>
        </p:nvSpPr>
        <p:spPr>
          <a:xfrm>
            <a:off x="2039809" y="2949163"/>
            <a:ext cx="3121113" cy="1068724"/>
          </a:xfrm>
          <a:prstGeom prst="rect">
            <a:avLst/>
          </a:prstGeom>
          <a:solidFill>
            <a:srgbClr val="D5D8B9">
              <a:alpha val="29804"/>
            </a:srgbClr>
          </a:solidFill>
        </p:spPr>
        <p:txBody>
          <a:bodyPr/>
          <a:lstStyle/>
          <a:p>
            <a:endParaRPr lang="es-ES"/>
          </a:p>
        </p:txBody>
      </p:sp>
      <p:grpSp>
        <p:nvGrpSpPr>
          <p:cNvPr id="8" name="Group 8"/>
          <p:cNvGrpSpPr/>
          <p:nvPr/>
        </p:nvGrpSpPr>
        <p:grpSpPr>
          <a:xfrm rot="-8100000">
            <a:off x="1869023" y="3008719"/>
            <a:ext cx="287237" cy="286777"/>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A2C60"/>
            </a:solidFill>
          </p:spPr>
          <p:txBody>
            <a:bodyPr/>
            <a:lstStyle/>
            <a:p>
              <a:endParaRPr lang="es-ES"/>
            </a:p>
          </p:txBody>
        </p:sp>
      </p:grpSp>
      <p:sp>
        <p:nvSpPr>
          <p:cNvPr id="10" name="AutoShape 10"/>
          <p:cNvSpPr/>
          <p:nvPr/>
        </p:nvSpPr>
        <p:spPr>
          <a:xfrm>
            <a:off x="488209" y="2949163"/>
            <a:ext cx="1551600" cy="548890"/>
          </a:xfrm>
          <a:prstGeom prst="rect">
            <a:avLst/>
          </a:prstGeom>
          <a:solidFill>
            <a:srgbClr val="93DDB3"/>
          </a:solidFill>
        </p:spPr>
        <p:txBody>
          <a:bodyPr/>
          <a:lstStyle/>
          <a:p>
            <a:endParaRPr lang="es-ES"/>
          </a:p>
        </p:txBody>
      </p:sp>
      <p:grpSp>
        <p:nvGrpSpPr>
          <p:cNvPr id="11" name="Group 11"/>
          <p:cNvGrpSpPr/>
          <p:nvPr/>
        </p:nvGrpSpPr>
        <p:grpSpPr>
          <a:xfrm>
            <a:off x="258133" y="2859548"/>
            <a:ext cx="417811" cy="274662"/>
            <a:chOff x="0" y="0"/>
            <a:chExt cx="557082" cy="366217"/>
          </a:xfrm>
        </p:grpSpPr>
        <p:sp>
          <p:nvSpPr>
            <p:cNvPr id="12" name="Freeform 12"/>
            <p:cNvSpPr/>
            <p:nvPr/>
          </p:nvSpPr>
          <p:spPr>
            <a:xfrm>
              <a:off x="0" y="0"/>
              <a:ext cx="557082" cy="366217"/>
            </a:xfrm>
            <a:custGeom>
              <a:avLst/>
              <a:gdLst/>
              <a:ahLst/>
              <a:cxnLst/>
              <a:rect l="l" t="t" r="r" b="b"/>
              <a:pathLst>
                <a:path w="557082" h="366217">
                  <a:moveTo>
                    <a:pt x="0" y="0"/>
                  </a:moveTo>
                  <a:lnTo>
                    <a:pt x="557082" y="0"/>
                  </a:lnTo>
                  <a:lnTo>
                    <a:pt x="557082" y="366217"/>
                  </a:lnTo>
                  <a:lnTo>
                    <a:pt x="0" y="366217"/>
                  </a:lnTo>
                  <a:lnTo>
                    <a:pt x="0" y="0"/>
                  </a:lnTo>
                  <a:close/>
                </a:path>
              </a:pathLst>
            </a:custGeom>
            <a:blipFill>
              <a:blip r:embed="rId4" cstate="print">
                <a:extLst>
                  <a:ext uri="{96DAC541-7B7A-43D3-8B79-37D633B846F1}">
                    <asvg:svgBlip xmlns:asvg="http://schemas.microsoft.com/office/drawing/2016/SVG/main" xmlns="" r:embed="rId5"/>
                  </a:ext>
                </a:extLst>
              </a:blip>
              <a:stretch>
                <a:fillRect t="-26059" b="-26059"/>
              </a:stretch>
            </a:blipFill>
          </p:spPr>
          <p:txBody>
            <a:bodyPr/>
            <a:lstStyle/>
            <a:p>
              <a:endParaRPr lang="es-ES"/>
            </a:p>
          </p:txBody>
        </p:sp>
        <p:sp>
          <p:nvSpPr>
            <p:cNvPr id="13" name="TextBox 13"/>
            <p:cNvSpPr txBox="1"/>
            <p:nvPr/>
          </p:nvSpPr>
          <p:spPr>
            <a:xfrm>
              <a:off x="72386" y="59015"/>
              <a:ext cx="412309" cy="229136"/>
            </a:xfrm>
            <a:prstGeom prst="rect">
              <a:avLst/>
            </a:prstGeom>
          </p:spPr>
          <p:txBody>
            <a:bodyPr lIns="0" tIns="0" rIns="0" bIns="0" rtlCol="0" anchor="t">
              <a:spAutoFit/>
            </a:bodyPr>
            <a:lstStyle/>
            <a:p>
              <a:pPr marL="0" lvl="0" indent="0" algn="ctr">
                <a:lnSpc>
                  <a:spcPts val="1410"/>
                </a:lnSpc>
                <a:spcBef>
                  <a:spcPct val="0"/>
                </a:spcBef>
              </a:pPr>
              <a:r>
                <a:rPr lang="en-US" sz="1076" b="1">
                  <a:solidFill>
                    <a:srgbClr val="F8F6F7"/>
                  </a:solidFill>
                  <a:latin typeface="Aileron Ultra-Bold"/>
                  <a:ea typeface="Aileron Ultra-Bold"/>
                  <a:cs typeface="Aileron Ultra-Bold"/>
                  <a:sym typeface="Aileron Ultra-Bold"/>
                </a:rPr>
                <a:t>5.8</a:t>
              </a:r>
            </a:p>
          </p:txBody>
        </p:sp>
      </p:grpSp>
      <p:sp>
        <p:nvSpPr>
          <p:cNvPr id="14" name="Freeform 14"/>
          <p:cNvSpPr/>
          <p:nvPr/>
        </p:nvSpPr>
        <p:spPr>
          <a:xfrm rot="-10216587">
            <a:off x="3614368" y="3962197"/>
            <a:ext cx="1339362" cy="1063916"/>
          </a:xfrm>
          <a:custGeom>
            <a:avLst/>
            <a:gdLst/>
            <a:ahLst/>
            <a:cxnLst/>
            <a:rect l="l" t="t" r="r" b="b"/>
            <a:pathLst>
              <a:path w="1339362" h="1063916">
                <a:moveTo>
                  <a:pt x="0" y="0"/>
                </a:moveTo>
                <a:lnTo>
                  <a:pt x="1339361" y="0"/>
                </a:lnTo>
                <a:lnTo>
                  <a:pt x="1339361" y="1063916"/>
                </a:lnTo>
                <a:lnTo>
                  <a:pt x="0" y="1063916"/>
                </a:lnTo>
                <a:lnTo>
                  <a:pt x="0" y="0"/>
                </a:lnTo>
                <a:close/>
              </a:path>
            </a:pathLst>
          </a:custGeom>
          <a:blipFill>
            <a:blip r:embed="rId6" cstate="print"/>
            <a:stretch>
              <a:fillRect t="-9246" b="-9246"/>
            </a:stretch>
          </a:blipFill>
        </p:spPr>
        <p:txBody>
          <a:bodyPr/>
          <a:lstStyle/>
          <a:p>
            <a:endParaRPr lang="es-ES"/>
          </a:p>
        </p:txBody>
      </p:sp>
      <p:sp>
        <p:nvSpPr>
          <p:cNvPr id="15" name="AutoShape 15"/>
          <p:cNvSpPr/>
          <p:nvPr/>
        </p:nvSpPr>
        <p:spPr>
          <a:xfrm>
            <a:off x="258133" y="1449402"/>
            <a:ext cx="3244315" cy="1305371"/>
          </a:xfrm>
          <a:prstGeom prst="rect">
            <a:avLst/>
          </a:prstGeom>
          <a:solidFill>
            <a:srgbClr val="D5D8B9">
              <a:alpha val="29804"/>
            </a:srgbClr>
          </a:solidFill>
        </p:spPr>
        <p:txBody>
          <a:bodyPr/>
          <a:lstStyle/>
          <a:p>
            <a:endParaRPr lang="es-ES"/>
          </a:p>
        </p:txBody>
      </p:sp>
      <p:sp>
        <p:nvSpPr>
          <p:cNvPr id="16" name="TextBox 16"/>
          <p:cNvSpPr txBox="1"/>
          <p:nvPr/>
        </p:nvSpPr>
        <p:spPr>
          <a:xfrm>
            <a:off x="441258" y="1537837"/>
            <a:ext cx="2820738" cy="978601"/>
          </a:xfrm>
          <a:prstGeom prst="rect">
            <a:avLst/>
          </a:prstGeom>
        </p:spPr>
        <p:txBody>
          <a:bodyPr lIns="0" tIns="0" rIns="0" bIns="0" rtlCol="0" anchor="t">
            <a:spAutoFit/>
          </a:bodyPr>
          <a:lstStyle/>
          <a:p>
            <a:pPr lvl="0" algn="just">
              <a:lnSpc>
                <a:spcPts val="1119"/>
              </a:lnSpc>
              <a:spcBef>
                <a:spcPct val="0"/>
              </a:spcBef>
            </a:pPr>
            <a:r>
              <a:rPr lang="en-US" sz="799" dirty="0" smtClean="0">
                <a:solidFill>
                  <a:srgbClr val="000000"/>
                </a:solidFill>
                <a:latin typeface="Century Gothic Paneuropean"/>
                <a:ea typeface="Century Gothic Paneuropean"/>
                <a:cs typeface="Century Gothic Paneuropean"/>
                <a:sym typeface="Century Gothic Paneuropean"/>
              </a:rPr>
              <a:t>Families and children can learn together about the risks they face when using mobile phones, such as </a:t>
            </a:r>
            <a:r>
              <a:rPr lang="en-US" sz="799" b="1" dirty="0" err="1" smtClean="0">
                <a:solidFill>
                  <a:srgbClr val="000000"/>
                </a:solidFill>
                <a:latin typeface="Century Gothic Paneuropean"/>
                <a:ea typeface="Century Gothic Paneuropean"/>
                <a:cs typeface="Century Gothic Paneuropean"/>
                <a:sym typeface="Century Gothic Paneuropean"/>
              </a:rPr>
              <a:t>sexting</a:t>
            </a:r>
            <a:r>
              <a:rPr lang="en-US" sz="799" dirty="0" smtClean="0">
                <a:solidFill>
                  <a:srgbClr val="000000"/>
                </a:solidFill>
                <a:latin typeface="Century Gothic Paneuropean"/>
                <a:ea typeface="Century Gothic Paneuropean"/>
                <a:cs typeface="Century Gothic Paneuropean"/>
                <a:sym typeface="Century Gothic Paneuropean"/>
              </a:rPr>
              <a:t> (sharing sexually suggestive images of oneself), </a:t>
            </a:r>
            <a:r>
              <a:rPr lang="en-US" sz="799" b="1" dirty="0" smtClean="0">
                <a:solidFill>
                  <a:srgbClr val="000000"/>
                </a:solidFill>
                <a:latin typeface="Century Gothic Paneuropean"/>
                <a:ea typeface="Century Gothic Paneuropean"/>
                <a:cs typeface="Century Gothic Paneuropean"/>
                <a:sym typeface="Century Gothic Paneuropean"/>
              </a:rPr>
              <a:t>grooming</a:t>
            </a:r>
            <a:r>
              <a:rPr lang="en-US" sz="799" dirty="0" smtClean="0">
                <a:solidFill>
                  <a:srgbClr val="000000"/>
                </a:solidFill>
                <a:latin typeface="Century Gothic Paneuropean"/>
                <a:ea typeface="Century Gothic Paneuropean"/>
                <a:cs typeface="Century Gothic Paneuropean"/>
                <a:sym typeface="Century Gothic Paneuropean"/>
              </a:rPr>
              <a:t> (adults posing as minors to gain access to them), or addiction. </a:t>
            </a:r>
            <a:r>
              <a:rPr lang="en-US" sz="799" b="1" dirty="0" smtClean="0">
                <a:solidFill>
                  <a:srgbClr val="000000"/>
                </a:solidFill>
                <a:latin typeface="Century Gothic Paneuropean"/>
                <a:ea typeface="Century Gothic Paneuropean"/>
                <a:cs typeface="Century Gothic Paneuropean"/>
                <a:sym typeface="Century Gothic Paneuropean"/>
              </a:rPr>
              <a:t>Adults should make it clear to them that they should not share intimate images, request them, or forward them if they receive them. </a:t>
            </a:r>
            <a:endParaRPr lang="en-US" sz="799" b="1" dirty="0">
              <a:solidFill>
                <a:srgbClr val="000000"/>
              </a:solidFill>
              <a:latin typeface="Century Gothic Paneuropean Bold"/>
              <a:ea typeface="Century Gothic Paneuropean Bold"/>
              <a:cs typeface="Century Gothic Paneuropean Bold"/>
              <a:sym typeface="Century Gothic Paneuropean Bold"/>
            </a:endParaRPr>
          </a:p>
        </p:txBody>
      </p:sp>
      <p:sp>
        <p:nvSpPr>
          <p:cNvPr id="17" name="TextBox 17"/>
          <p:cNvSpPr txBox="1"/>
          <p:nvPr/>
        </p:nvSpPr>
        <p:spPr>
          <a:xfrm>
            <a:off x="3517386" y="1633297"/>
            <a:ext cx="1434956" cy="280590"/>
          </a:xfrm>
          <a:prstGeom prst="rect">
            <a:avLst/>
          </a:prstGeom>
        </p:spPr>
        <p:txBody>
          <a:bodyPr lIns="0" tIns="0" rIns="0" bIns="0" rtlCol="0" anchor="t">
            <a:spAutoFit/>
          </a:bodyPr>
          <a:lstStyle/>
          <a:p>
            <a:pPr lvl="0" algn="ctr">
              <a:lnSpc>
                <a:spcPts val="1130"/>
              </a:lnSpc>
              <a:spcBef>
                <a:spcPct val="0"/>
              </a:spcBef>
            </a:pPr>
            <a:r>
              <a:rPr lang="en-US" sz="876" b="1" spc="34" dirty="0" smtClean="0">
                <a:solidFill>
                  <a:srgbClr val="FFFFFF"/>
                </a:solidFill>
                <a:latin typeface="Balsamiq Sans Bold"/>
                <a:ea typeface="Balsamiq Sans Bold"/>
                <a:cs typeface="Balsamiq Sans Bold"/>
                <a:sym typeface="Balsamiq Sans Bold"/>
              </a:rPr>
              <a:t>BULLYING AND DANGERS</a:t>
            </a:r>
            <a:endParaRPr lang="en-US" sz="876" b="1" u="none" strike="noStrike" spc="34" dirty="0">
              <a:solidFill>
                <a:srgbClr val="FFFFFF"/>
              </a:solidFill>
              <a:latin typeface="Balsamiq Sans Bold"/>
              <a:ea typeface="Balsamiq Sans Bold"/>
              <a:cs typeface="Balsamiq Sans Bold"/>
              <a:sym typeface="Balsamiq Sans Bold"/>
            </a:endParaRPr>
          </a:p>
        </p:txBody>
      </p:sp>
      <p:sp>
        <p:nvSpPr>
          <p:cNvPr id="18" name="TextBox 18"/>
          <p:cNvSpPr txBox="1"/>
          <p:nvPr/>
        </p:nvSpPr>
        <p:spPr>
          <a:xfrm>
            <a:off x="674810" y="3082604"/>
            <a:ext cx="1205480" cy="421654"/>
          </a:xfrm>
          <a:prstGeom prst="rect">
            <a:avLst/>
          </a:prstGeom>
        </p:spPr>
        <p:txBody>
          <a:bodyPr lIns="0" tIns="0" rIns="0" bIns="0" rtlCol="0" anchor="t">
            <a:spAutoFit/>
          </a:bodyPr>
          <a:lstStyle/>
          <a:p>
            <a:pPr lvl="0" algn="ctr">
              <a:lnSpc>
                <a:spcPts val="1130"/>
              </a:lnSpc>
              <a:spcBef>
                <a:spcPct val="0"/>
              </a:spcBef>
            </a:pPr>
            <a:r>
              <a:rPr lang="en-US" sz="876" b="1" spc="34" dirty="0" smtClean="0">
                <a:solidFill>
                  <a:srgbClr val="FFFFFF"/>
                </a:solidFill>
                <a:latin typeface="Balsamiq Sans Bold"/>
                <a:ea typeface="Balsamiq Sans Bold"/>
                <a:cs typeface="Balsamiq Sans Bold"/>
                <a:sym typeface="Balsamiq Sans Bold"/>
              </a:rPr>
              <a:t>CRITICAL THINKING AND RESPONSIBILITY</a:t>
            </a:r>
            <a:endParaRPr lang="en-US" sz="876" b="1" u="none" strike="noStrike" spc="34" dirty="0">
              <a:solidFill>
                <a:srgbClr val="FFFFFF"/>
              </a:solidFill>
              <a:latin typeface="Balsamiq Sans Bold"/>
              <a:ea typeface="Balsamiq Sans Bold"/>
              <a:cs typeface="Balsamiq Sans Bold"/>
              <a:sym typeface="Balsamiq Sans Bold"/>
            </a:endParaRPr>
          </a:p>
        </p:txBody>
      </p:sp>
      <p:sp>
        <p:nvSpPr>
          <p:cNvPr id="19" name="TextBox 19"/>
          <p:cNvSpPr txBox="1"/>
          <p:nvPr/>
        </p:nvSpPr>
        <p:spPr>
          <a:xfrm>
            <a:off x="2253868" y="3087422"/>
            <a:ext cx="2772449" cy="837858"/>
          </a:xfrm>
          <a:prstGeom prst="rect">
            <a:avLst/>
          </a:prstGeom>
        </p:spPr>
        <p:txBody>
          <a:bodyPr lIns="0" tIns="0" rIns="0" bIns="0" rtlCol="0" anchor="t">
            <a:spAutoFit/>
          </a:bodyPr>
          <a:lstStyle/>
          <a:p>
            <a:pPr lvl="0" algn="just">
              <a:lnSpc>
                <a:spcPts val="1133"/>
              </a:lnSpc>
              <a:spcBef>
                <a:spcPct val="0"/>
              </a:spcBef>
            </a:pPr>
            <a:r>
              <a:rPr lang="en-US" sz="809" dirty="0" smtClean="0">
                <a:solidFill>
                  <a:srgbClr val="000000"/>
                </a:solidFill>
                <a:latin typeface="Century Gothic Paneuropean"/>
                <a:ea typeface="Century Gothic Paneuropean"/>
                <a:cs typeface="Century Gothic Paneuropean"/>
                <a:sym typeface="Century Gothic Paneuropean"/>
              </a:rPr>
              <a:t>There are actions on the Internet that have consequences. Parents should make this clear to minors. </a:t>
            </a:r>
            <a:r>
              <a:rPr lang="en-US" sz="809" b="1" dirty="0" smtClean="0">
                <a:solidFill>
                  <a:srgbClr val="000000"/>
                </a:solidFill>
                <a:latin typeface="Century Gothic Paneuropean"/>
                <a:ea typeface="Century Gothic Paneuropean"/>
                <a:cs typeface="Century Gothic Paneuropean"/>
                <a:sym typeface="Century Gothic Paneuropean"/>
              </a:rPr>
              <a:t>They should encourage their responsibility and ability to reason before spreading sensitive data or images of other people, using mobile phones to mock others or spreading false information. </a:t>
            </a:r>
            <a:r>
              <a:rPr lang="en-US" sz="809" b="1" dirty="0" smtClean="0">
                <a:solidFill>
                  <a:srgbClr val="000000"/>
                </a:solidFill>
                <a:latin typeface="Century Gothic Paneuropean Bold"/>
                <a:ea typeface="Century Gothic Paneuropean Bold"/>
                <a:cs typeface="Century Gothic Paneuropean Bold"/>
                <a:sym typeface="Century Gothic Paneuropean Bold"/>
              </a:rPr>
              <a:t> </a:t>
            </a:r>
            <a:endParaRPr lang="en-US" sz="809" b="1" dirty="0">
              <a:solidFill>
                <a:srgbClr val="000000"/>
              </a:solidFill>
              <a:latin typeface="Century Gothic Paneuropean Bold"/>
              <a:ea typeface="Century Gothic Paneuropean Bold"/>
              <a:cs typeface="Century Gothic Paneuropean Bold"/>
              <a:sym typeface="Century Gothic Paneuropean Bold"/>
            </a:endParaRPr>
          </a:p>
        </p:txBody>
      </p:sp>
      <p:sp>
        <p:nvSpPr>
          <p:cNvPr id="20" name="TextBox 20"/>
          <p:cNvSpPr txBox="1"/>
          <p:nvPr/>
        </p:nvSpPr>
        <p:spPr>
          <a:xfrm rot="583412">
            <a:off x="3701706" y="4331147"/>
            <a:ext cx="1072508" cy="518405"/>
          </a:xfrm>
          <a:prstGeom prst="rect">
            <a:avLst/>
          </a:prstGeom>
        </p:spPr>
        <p:txBody>
          <a:bodyPr lIns="0" tIns="0" rIns="0" bIns="0" rtlCol="0" anchor="t">
            <a:spAutoFit/>
          </a:bodyPr>
          <a:lstStyle/>
          <a:p>
            <a:pPr lvl="0" algn="ctr">
              <a:lnSpc>
                <a:spcPts val="1443"/>
              </a:lnSpc>
              <a:spcBef>
                <a:spcPct val="0"/>
              </a:spcBef>
            </a:pPr>
            <a:r>
              <a:rPr lang="en-US" sz="1031" dirty="0" smtClean="0">
                <a:solidFill>
                  <a:srgbClr val="000000"/>
                </a:solidFill>
                <a:latin typeface="Bright"/>
                <a:ea typeface="Bright"/>
                <a:cs typeface="Bright"/>
                <a:sym typeface="Bright"/>
              </a:rPr>
              <a:t>Parents are responsible for the actions of their minor children</a:t>
            </a:r>
            <a:endParaRPr lang="en-US" sz="1031" dirty="0">
              <a:solidFill>
                <a:srgbClr val="000000"/>
              </a:solidFill>
              <a:latin typeface="Bright"/>
              <a:ea typeface="Bright"/>
              <a:cs typeface="Bright"/>
              <a:sym typeface="Bright"/>
            </a:endParaRPr>
          </a:p>
        </p:txBody>
      </p:sp>
      <p:grpSp>
        <p:nvGrpSpPr>
          <p:cNvPr id="21" name="Group 21"/>
          <p:cNvGrpSpPr/>
          <p:nvPr/>
        </p:nvGrpSpPr>
        <p:grpSpPr>
          <a:xfrm rot="2700000">
            <a:off x="3358829" y="1508958"/>
            <a:ext cx="287237" cy="286777"/>
            <a:chOff x="0" y="0"/>
            <a:chExt cx="6350000" cy="6339840"/>
          </a:xfrm>
        </p:grpSpPr>
        <p:sp>
          <p:nvSpPr>
            <p:cNvPr id="22" name="Freeform 2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A2C60"/>
            </a:solidFill>
          </p:spPr>
          <p:txBody>
            <a:bodyPr/>
            <a:lstStyle/>
            <a:p>
              <a:endParaRPr lang="es-ES"/>
            </a:p>
          </p:txBody>
        </p:sp>
      </p:grpSp>
      <p:sp>
        <p:nvSpPr>
          <p:cNvPr id="23" name="Freeform 23"/>
          <p:cNvSpPr/>
          <p:nvPr/>
        </p:nvSpPr>
        <p:spPr>
          <a:xfrm>
            <a:off x="1291570" y="4769166"/>
            <a:ext cx="3940852" cy="1610823"/>
          </a:xfrm>
          <a:custGeom>
            <a:avLst/>
            <a:gdLst/>
            <a:ahLst/>
            <a:cxnLst/>
            <a:rect l="l" t="t" r="r" b="b"/>
            <a:pathLst>
              <a:path w="3940852" h="1610823">
                <a:moveTo>
                  <a:pt x="0" y="0"/>
                </a:moveTo>
                <a:lnTo>
                  <a:pt x="3940852" y="0"/>
                </a:lnTo>
                <a:lnTo>
                  <a:pt x="3940852" y="1610823"/>
                </a:lnTo>
                <a:lnTo>
                  <a:pt x="0" y="1610823"/>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txBody>
          <a:bodyPr/>
          <a:lstStyle/>
          <a:p>
            <a:endParaRPr lang="es-ES"/>
          </a:p>
        </p:txBody>
      </p:sp>
      <p:sp>
        <p:nvSpPr>
          <p:cNvPr id="24" name="TextBox 24"/>
          <p:cNvSpPr txBox="1"/>
          <p:nvPr/>
        </p:nvSpPr>
        <p:spPr>
          <a:xfrm>
            <a:off x="5060541" y="5072433"/>
            <a:ext cx="172492"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16.</a:t>
            </a:r>
          </a:p>
        </p:txBody>
      </p:sp>
      <p:grpSp>
        <p:nvGrpSpPr>
          <p:cNvPr id="25" name="Group 25"/>
          <p:cNvGrpSpPr/>
          <p:nvPr/>
        </p:nvGrpSpPr>
        <p:grpSpPr>
          <a:xfrm>
            <a:off x="0" y="3761788"/>
            <a:ext cx="1785531" cy="1742859"/>
            <a:chOff x="0" y="0"/>
            <a:chExt cx="2380708" cy="2323813"/>
          </a:xfrm>
        </p:grpSpPr>
        <p:sp>
          <p:nvSpPr>
            <p:cNvPr id="26" name="Freeform 26"/>
            <p:cNvSpPr/>
            <p:nvPr/>
          </p:nvSpPr>
          <p:spPr>
            <a:xfrm>
              <a:off x="0" y="0"/>
              <a:ext cx="2170632" cy="2184283"/>
            </a:xfrm>
            <a:custGeom>
              <a:avLst/>
              <a:gdLst/>
              <a:ahLst/>
              <a:cxnLst/>
              <a:rect l="l" t="t" r="r" b="b"/>
              <a:pathLst>
                <a:path w="2170632" h="2184283">
                  <a:moveTo>
                    <a:pt x="0" y="0"/>
                  </a:moveTo>
                  <a:lnTo>
                    <a:pt x="2170632" y="0"/>
                  </a:lnTo>
                  <a:lnTo>
                    <a:pt x="2170632" y="2184283"/>
                  </a:lnTo>
                  <a:lnTo>
                    <a:pt x="0" y="2184283"/>
                  </a:lnTo>
                  <a:lnTo>
                    <a:pt x="0" y="0"/>
                  </a:lnTo>
                  <a:close/>
                </a:path>
              </a:pathLst>
            </a:custGeom>
            <a:blipFill>
              <a:blip r:embed="rId9" cstate="print"/>
              <a:stretch>
                <a:fillRect/>
              </a:stretch>
            </a:blipFill>
          </p:spPr>
          <p:txBody>
            <a:bodyPr/>
            <a:lstStyle/>
            <a:p>
              <a:endParaRPr lang="es-ES"/>
            </a:p>
          </p:txBody>
        </p:sp>
        <p:sp>
          <p:nvSpPr>
            <p:cNvPr id="27" name="Freeform 27"/>
            <p:cNvSpPr/>
            <p:nvPr/>
          </p:nvSpPr>
          <p:spPr>
            <a:xfrm>
              <a:off x="691578" y="1092142"/>
              <a:ext cx="913067" cy="1174363"/>
            </a:xfrm>
            <a:custGeom>
              <a:avLst/>
              <a:gdLst/>
              <a:ahLst/>
              <a:cxnLst/>
              <a:rect l="l" t="t" r="r" b="b"/>
              <a:pathLst>
                <a:path w="913067" h="1174363">
                  <a:moveTo>
                    <a:pt x="0" y="0"/>
                  </a:moveTo>
                  <a:lnTo>
                    <a:pt x="913067" y="0"/>
                  </a:lnTo>
                  <a:lnTo>
                    <a:pt x="913067" y="1174362"/>
                  </a:lnTo>
                  <a:lnTo>
                    <a:pt x="0" y="1174362"/>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txBody>
            <a:bodyPr/>
            <a:lstStyle/>
            <a:p>
              <a:endParaRPr lang="es-ES"/>
            </a:p>
          </p:txBody>
        </p:sp>
        <p:sp>
          <p:nvSpPr>
            <p:cNvPr id="28" name="Freeform 28"/>
            <p:cNvSpPr/>
            <p:nvPr/>
          </p:nvSpPr>
          <p:spPr>
            <a:xfrm>
              <a:off x="1489660" y="1149450"/>
              <a:ext cx="891048" cy="1174363"/>
            </a:xfrm>
            <a:custGeom>
              <a:avLst/>
              <a:gdLst/>
              <a:ahLst/>
              <a:cxnLst/>
              <a:rect l="l" t="t" r="r" b="b"/>
              <a:pathLst>
                <a:path w="891048" h="1174363">
                  <a:moveTo>
                    <a:pt x="0" y="0"/>
                  </a:moveTo>
                  <a:lnTo>
                    <a:pt x="891048" y="0"/>
                  </a:lnTo>
                  <a:lnTo>
                    <a:pt x="891048" y="1174363"/>
                  </a:lnTo>
                  <a:lnTo>
                    <a:pt x="0" y="1174363"/>
                  </a:lnTo>
                  <a:lnTo>
                    <a:pt x="0" y="0"/>
                  </a:lnTo>
                  <a:close/>
                </a:path>
              </a:pathLst>
            </a:custGeom>
            <a:blipFill>
              <a:blip r:embed="rId12" cstate="print">
                <a:extLst>
                  <a:ext uri="{96DAC541-7B7A-43D3-8B79-37D633B846F1}">
                    <asvg:svgBlip xmlns:asvg="http://schemas.microsoft.com/office/drawing/2016/SVG/main" xmlns="" r:embed="rId13"/>
                  </a:ext>
                </a:extLst>
              </a:blip>
              <a:stretch>
                <a:fillRect/>
              </a:stretch>
            </a:blipFill>
          </p:spPr>
          <p:txBody>
            <a:bodyPr/>
            <a:lstStyle/>
            <a:p>
              <a:endParaRPr lang="es-ES"/>
            </a:p>
          </p:txBody>
        </p:sp>
      </p:grpSp>
      <p:sp>
        <p:nvSpPr>
          <p:cNvPr id="29" name="Freeform 29"/>
          <p:cNvSpPr/>
          <p:nvPr/>
        </p:nvSpPr>
        <p:spPr>
          <a:xfrm>
            <a:off x="4322107" y="271152"/>
            <a:ext cx="773558" cy="500487"/>
          </a:xfrm>
          <a:custGeom>
            <a:avLst/>
            <a:gdLst/>
            <a:ahLst/>
            <a:cxnLst/>
            <a:rect l="l" t="t" r="r" b="b"/>
            <a:pathLst>
              <a:path w="773558" h="500487">
                <a:moveTo>
                  <a:pt x="0" y="0"/>
                </a:moveTo>
                <a:lnTo>
                  <a:pt x="773557" y="0"/>
                </a:lnTo>
                <a:lnTo>
                  <a:pt x="773557" y="500486"/>
                </a:lnTo>
                <a:lnTo>
                  <a:pt x="0" y="500486"/>
                </a:lnTo>
                <a:lnTo>
                  <a:pt x="0" y="0"/>
                </a:lnTo>
                <a:close/>
              </a:path>
            </a:pathLst>
          </a:custGeom>
          <a:blipFill>
            <a:blip r:embed="rId14" cstate="print"/>
            <a:stretch>
              <a:fillRect l="-4680" t="-13744" r="-4227" b="-16999"/>
            </a:stretch>
          </a:blipFill>
        </p:spPr>
        <p:txBody>
          <a:bodyPr/>
          <a:lstStyle/>
          <a:p>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60580" y="871680"/>
            <a:ext cx="3137462" cy="983860"/>
          </a:xfrm>
          <a:prstGeom prst="rect">
            <a:avLst/>
          </a:prstGeom>
          <a:solidFill>
            <a:srgbClr val="D5D8B9">
              <a:alpha val="29804"/>
            </a:srgbClr>
          </a:solidFill>
        </p:spPr>
        <p:txBody>
          <a:bodyPr/>
          <a:lstStyle/>
          <a:p>
            <a:endParaRPr lang="es-ES"/>
          </a:p>
        </p:txBody>
      </p:sp>
      <p:grpSp>
        <p:nvGrpSpPr>
          <p:cNvPr id="3" name="Group 3"/>
          <p:cNvGrpSpPr/>
          <p:nvPr/>
        </p:nvGrpSpPr>
        <p:grpSpPr>
          <a:xfrm rot="-8100000">
            <a:off x="1869208" y="963179"/>
            <a:ext cx="345937" cy="345383"/>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A2C60"/>
            </a:solidFill>
          </p:spPr>
          <p:txBody>
            <a:bodyPr/>
            <a:lstStyle/>
            <a:p>
              <a:endParaRPr lang="es-ES"/>
            </a:p>
          </p:txBody>
        </p:sp>
      </p:grpSp>
      <p:sp>
        <p:nvSpPr>
          <p:cNvPr id="5" name="AutoShape 5"/>
          <p:cNvSpPr/>
          <p:nvPr/>
        </p:nvSpPr>
        <p:spPr>
          <a:xfrm>
            <a:off x="595382" y="871680"/>
            <a:ext cx="1464831" cy="597691"/>
          </a:xfrm>
          <a:prstGeom prst="rect">
            <a:avLst/>
          </a:prstGeom>
          <a:solidFill>
            <a:srgbClr val="7ACBB5"/>
          </a:solidFill>
        </p:spPr>
        <p:txBody>
          <a:bodyPr/>
          <a:lstStyle/>
          <a:p>
            <a:endParaRPr lang="es-ES"/>
          </a:p>
        </p:txBody>
      </p:sp>
      <p:grpSp>
        <p:nvGrpSpPr>
          <p:cNvPr id="6" name="Group 6"/>
          <p:cNvGrpSpPr/>
          <p:nvPr/>
        </p:nvGrpSpPr>
        <p:grpSpPr>
          <a:xfrm>
            <a:off x="246988" y="855973"/>
            <a:ext cx="417811" cy="274662"/>
            <a:chOff x="0" y="0"/>
            <a:chExt cx="557082" cy="366217"/>
          </a:xfrm>
        </p:grpSpPr>
        <p:sp>
          <p:nvSpPr>
            <p:cNvPr id="7" name="Freeform 7"/>
            <p:cNvSpPr/>
            <p:nvPr/>
          </p:nvSpPr>
          <p:spPr>
            <a:xfrm>
              <a:off x="0" y="0"/>
              <a:ext cx="557082" cy="366217"/>
            </a:xfrm>
            <a:custGeom>
              <a:avLst/>
              <a:gdLst/>
              <a:ahLst/>
              <a:cxnLst/>
              <a:rect l="l" t="t" r="r" b="b"/>
              <a:pathLst>
                <a:path w="557082" h="366217">
                  <a:moveTo>
                    <a:pt x="0" y="0"/>
                  </a:moveTo>
                  <a:lnTo>
                    <a:pt x="557082" y="0"/>
                  </a:lnTo>
                  <a:lnTo>
                    <a:pt x="557082" y="366217"/>
                  </a:lnTo>
                  <a:lnTo>
                    <a:pt x="0" y="366217"/>
                  </a:lnTo>
                  <a:lnTo>
                    <a:pt x="0" y="0"/>
                  </a:lnTo>
                  <a:close/>
                </a:path>
              </a:pathLst>
            </a:custGeom>
            <a:blipFill>
              <a:blip r:embed="rId2" cstate="print">
                <a:extLst>
                  <a:ext uri="{96DAC541-7B7A-43D3-8B79-37D633B846F1}">
                    <asvg:svgBlip xmlns:asvg="http://schemas.microsoft.com/office/drawing/2016/SVG/main" xmlns="" r:embed="rId3"/>
                  </a:ext>
                </a:extLst>
              </a:blip>
              <a:stretch>
                <a:fillRect t="-26059" b="-26059"/>
              </a:stretch>
            </a:blipFill>
          </p:spPr>
          <p:txBody>
            <a:bodyPr/>
            <a:lstStyle/>
            <a:p>
              <a:endParaRPr lang="es-ES"/>
            </a:p>
          </p:txBody>
        </p:sp>
        <p:sp>
          <p:nvSpPr>
            <p:cNvPr id="8" name="TextBox 8"/>
            <p:cNvSpPr txBox="1"/>
            <p:nvPr/>
          </p:nvSpPr>
          <p:spPr>
            <a:xfrm>
              <a:off x="72386" y="59015"/>
              <a:ext cx="412309" cy="229136"/>
            </a:xfrm>
            <a:prstGeom prst="rect">
              <a:avLst/>
            </a:prstGeom>
          </p:spPr>
          <p:txBody>
            <a:bodyPr lIns="0" tIns="0" rIns="0" bIns="0" rtlCol="0" anchor="t">
              <a:spAutoFit/>
            </a:bodyPr>
            <a:lstStyle/>
            <a:p>
              <a:pPr marL="0" lvl="0" indent="0" algn="ctr">
                <a:lnSpc>
                  <a:spcPts val="1410"/>
                </a:lnSpc>
                <a:spcBef>
                  <a:spcPct val="0"/>
                </a:spcBef>
              </a:pPr>
              <a:r>
                <a:rPr lang="en-US" sz="1076" b="1">
                  <a:solidFill>
                    <a:srgbClr val="F8F6F7"/>
                  </a:solidFill>
                  <a:latin typeface="Aileron Ultra-Bold"/>
                  <a:ea typeface="Aileron Ultra-Bold"/>
                  <a:cs typeface="Aileron Ultra-Bold"/>
                  <a:sym typeface="Aileron Ultra-Bold"/>
                </a:rPr>
                <a:t>5.9</a:t>
              </a:r>
            </a:p>
          </p:txBody>
        </p:sp>
      </p:grpSp>
      <p:sp>
        <p:nvSpPr>
          <p:cNvPr id="9" name="AutoShape 9"/>
          <p:cNvSpPr/>
          <p:nvPr/>
        </p:nvSpPr>
        <p:spPr>
          <a:xfrm>
            <a:off x="1977705" y="2077902"/>
            <a:ext cx="3216802" cy="1233584"/>
          </a:xfrm>
          <a:prstGeom prst="rect">
            <a:avLst/>
          </a:prstGeom>
          <a:solidFill>
            <a:srgbClr val="D5D8B9">
              <a:alpha val="29804"/>
            </a:srgbClr>
          </a:solidFill>
        </p:spPr>
        <p:txBody>
          <a:bodyPr/>
          <a:lstStyle/>
          <a:p>
            <a:endParaRPr lang="es-ES"/>
          </a:p>
        </p:txBody>
      </p:sp>
      <p:grpSp>
        <p:nvGrpSpPr>
          <p:cNvPr id="10" name="Group 10"/>
          <p:cNvGrpSpPr/>
          <p:nvPr/>
        </p:nvGrpSpPr>
        <p:grpSpPr>
          <a:xfrm rot="-8100000">
            <a:off x="1805974" y="2154922"/>
            <a:ext cx="371465" cy="37087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A2C60"/>
            </a:solidFill>
          </p:spPr>
          <p:txBody>
            <a:bodyPr/>
            <a:lstStyle/>
            <a:p>
              <a:endParaRPr lang="es-ES"/>
            </a:p>
          </p:txBody>
        </p:sp>
      </p:grpSp>
      <p:sp>
        <p:nvSpPr>
          <p:cNvPr id="12" name="AutoShape 12"/>
          <p:cNvSpPr/>
          <p:nvPr/>
        </p:nvSpPr>
        <p:spPr>
          <a:xfrm>
            <a:off x="526875" y="2077902"/>
            <a:ext cx="1464831" cy="587065"/>
          </a:xfrm>
          <a:prstGeom prst="rect">
            <a:avLst/>
          </a:prstGeom>
          <a:solidFill>
            <a:srgbClr val="97CFC0"/>
          </a:solidFill>
        </p:spPr>
        <p:txBody>
          <a:bodyPr/>
          <a:lstStyle/>
          <a:p>
            <a:endParaRPr lang="es-ES"/>
          </a:p>
        </p:txBody>
      </p:sp>
      <p:grpSp>
        <p:nvGrpSpPr>
          <p:cNvPr id="13" name="Group 13"/>
          <p:cNvGrpSpPr/>
          <p:nvPr/>
        </p:nvGrpSpPr>
        <p:grpSpPr>
          <a:xfrm>
            <a:off x="247899" y="1991135"/>
            <a:ext cx="417811" cy="274662"/>
            <a:chOff x="0" y="0"/>
            <a:chExt cx="557082" cy="366217"/>
          </a:xfrm>
        </p:grpSpPr>
        <p:sp>
          <p:nvSpPr>
            <p:cNvPr id="14" name="Freeform 14"/>
            <p:cNvSpPr/>
            <p:nvPr/>
          </p:nvSpPr>
          <p:spPr>
            <a:xfrm>
              <a:off x="0" y="0"/>
              <a:ext cx="557082" cy="366217"/>
            </a:xfrm>
            <a:custGeom>
              <a:avLst/>
              <a:gdLst/>
              <a:ahLst/>
              <a:cxnLst/>
              <a:rect l="l" t="t" r="r" b="b"/>
              <a:pathLst>
                <a:path w="557082" h="366217">
                  <a:moveTo>
                    <a:pt x="0" y="0"/>
                  </a:moveTo>
                  <a:lnTo>
                    <a:pt x="557082" y="0"/>
                  </a:lnTo>
                  <a:lnTo>
                    <a:pt x="557082" y="366217"/>
                  </a:lnTo>
                  <a:lnTo>
                    <a:pt x="0" y="366217"/>
                  </a:lnTo>
                  <a:lnTo>
                    <a:pt x="0" y="0"/>
                  </a:lnTo>
                  <a:close/>
                </a:path>
              </a:pathLst>
            </a:custGeom>
            <a:blipFill>
              <a:blip r:embed="rId2" cstate="print">
                <a:extLst>
                  <a:ext uri="{96DAC541-7B7A-43D3-8B79-37D633B846F1}">
                    <asvg:svgBlip xmlns:asvg="http://schemas.microsoft.com/office/drawing/2016/SVG/main" xmlns="" r:embed="rId3"/>
                  </a:ext>
                </a:extLst>
              </a:blip>
              <a:stretch>
                <a:fillRect t="-26059" b="-26059"/>
              </a:stretch>
            </a:blipFill>
          </p:spPr>
          <p:txBody>
            <a:bodyPr/>
            <a:lstStyle/>
            <a:p>
              <a:endParaRPr lang="es-ES"/>
            </a:p>
          </p:txBody>
        </p:sp>
        <p:sp>
          <p:nvSpPr>
            <p:cNvPr id="15" name="TextBox 15"/>
            <p:cNvSpPr txBox="1"/>
            <p:nvPr/>
          </p:nvSpPr>
          <p:spPr>
            <a:xfrm>
              <a:off x="72386" y="59015"/>
              <a:ext cx="412309" cy="229136"/>
            </a:xfrm>
            <a:prstGeom prst="rect">
              <a:avLst/>
            </a:prstGeom>
          </p:spPr>
          <p:txBody>
            <a:bodyPr lIns="0" tIns="0" rIns="0" bIns="0" rtlCol="0" anchor="t">
              <a:spAutoFit/>
            </a:bodyPr>
            <a:lstStyle/>
            <a:p>
              <a:pPr marL="0" lvl="0" indent="0" algn="ctr">
                <a:lnSpc>
                  <a:spcPts val="1410"/>
                </a:lnSpc>
                <a:spcBef>
                  <a:spcPct val="0"/>
                </a:spcBef>
              </a:pPr>
              <a:r>
                <a:rPr lang="en-US" sz="1076" b="1">
                  <a:solidFill>
                    <a:srgbClr val="F8F6F7"/>
                  </a:solidFill>
                  <a:latin typeface="Aileron Ultra-Bold"/>
                  <a:ea typeface="Aileron Ultra-Bold"/>
                  <a:cs typeface="Aileron Ultra-Bold"/>
                  <a:sym typeface="Aileron Ultra-Bold"/>
                </a:rPr>
                <a:t>5.10</a:t>
              </a:r>
            </a:p>
          </p:txBody>
        </p:sp>
      </p:grpSp>
      <p:sp>
        <p:nvSpPr>
          <p:cNvPr id="16" name="Freeform 16"/>
          <p:cNvSpPr/>
          <p:nvPr/>
        </p:nvSpPr>
        <p:spPr>
          <a:xfrm>
            <a:off x="681444" y="2741168"/>
            <a:ext cx="822889" cy="1085345"/>
          </a:xfrm>
          <a:custGeom>
            <a:avLst/>
            <a:gdLst/>
            <a:ahLst/>
            <a:cxnLst/>
            <a:rect l="l" t="t" r="r" b="b"/>
            <a:pathLst>
              <a:path w="822889" h="1085345">
                <a:moveTo>
                  <a:pt x="0" y="0"/>
                </a:moveTo>
                <a:lnTo>
                  <a:pt x="822889" y="0"/>
                </a:lnTo>
                <a:lnTo>
                  <a:pt x="822889" y="1085345"/>
                </a:lnTo>
                <a:lnTo>
                  <a:pt x="0" y="1085345"/>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17" name="Freeform 17"/>
          <p:cNvSpPr/>
          <p:nvPr/>
        </p:nvSpPr>
        <p:spPr>
          <a:xfrm>
            <a:off x="372186" y="3749827"/>
            <a:ext cx="2367032" cy="430369"/>
          </a:xfrm>
          <a:custGeom>
            <a:avLst/>
            <a:gdLst/>
            <a:ahLst/>
            <a:cxnLst/>
            <a:rect l="l" t="t" r="r" b="b"/>
            <a:pathLst>
              <a:path w="2367032" h="430369">
                <a:moveTo>
                  <a:pt x="0" y="0"/>
                </a:moveTo>
                <a:lnTo>
                  <a:pt x="2367032" y="0"/>
                </a:lnTo>
                <a:lnTo>
                  <a:pt x="2367032" y="430369"/>
                </a:lnTo>
                <a:lnTo>
                  <a:pt x="0" y="430369"/>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txBody>
          <a:bodyPr/>
          <a:lstStyle/>
          <a:p>
            <a:endParaRPr lang="es-ES"/>
          </a:p>
        </p:txBody>
      </p:sp>
      <p:sp>
        <p:nvSpPr>
          <p:cNvPr id="18" name="Freeform 18"/>
          <p:cNvSpPr/>
          <p:nvPr/>
        </p:nvSpPr>
        <p:spPr>
          <a:xfrm>
            <a:off x="318067" y="4381963"/>
            <a:ext cx="1608797" cy="663994"/>
          </a:xfrm>
          <a:custGeom>
            <a:avLst/>
            <a:gdLst/>
            <a:ahLst/>
            <a:cxnLst/>
            <a:rect l="l" t="t" r="r" b="b"/>
            <a:pathLst>
              <a:path w="1608797" h="663994">
                <a:moveTo>
                  <a:pt x="0" y="0"/>
                </a:moveTo>
                <a:lnTo>
                  <a:pt x="1608796" y="0"/>
                </a:lnTo>
                <a:lnTo>
                  <a:pt x="1608796" y="663995"/>
                </a:lnTo>
                <a:lnTo>
                  <a:pt x="0" y="663995"/>
                </a:lnTo>
                <a:lnTo>
                  <a:pt x="0" y="0"/>
                </a:lnTo>
                <a:close/>
              </a:path>
            </a:pathLst>
          </a:custGeom>
          <a:blipFill>
            <a:blip r:embed="rId8" cstate="print">
              <a:alphaModFix amt="61000"/>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19" name="Freeform 19"/>
          <p:cNvSpPr/>
          <p:nvPr/>
        </p:nvSpPr>
        <p:spPr>
          <a:xfrm>
            <a:off x="2060213" y="4408796"/>
            <a:ext cx="1520603" cy="627594"/>
          </a:xfrm>
          <a:custGeom>
            <a:avLst/>
            <a:gdLst/>
            <a:ahLst/>
            <a:cxnLst/>
            <a:rect l="l" t="t" r="r" b="b"/>
            <a:pathLst>
              <a:path w="1520603" h="627594">
                <a:moveTo>
                  <a:pt x="0" y="0"/>
                </a:moveTo>
                <a:lnTo>
                  <a:pt x="1520603" y="0"/>
                </a:lnTo>
                <a:lnTo>
                  <a:pt x="1520603" y="627595"/>
                </a:lnTo>
                <a:lnTo>
                  <a:pt x="0" y="627595"/>
                </a:lnTo>
                <a:lnTo>
                  <a:pt x="0" y="0"/>
                </a:lnTo>
                <a:close/>
              </a:path>
            </a:pathLst>
          </a:custGeom>
          <a:blipFill>
            <a:blip r:embed="rId10" cstate="print">
              <a:alphaModFix amt="61000"/>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20" name="Freeform 20"/>
          <p:cNvSpPr/>
          <p:nvPr/>
        </p:nvSpPr>
        <p:spPr>
          <a:xfrm flipH="1">
            <a:off x="2775218" y="3241523"/>
            <a:ext cx="573512" cy="800587"/>
          </a:xfrm>
          <a:custGeom>
            <a:avLst/>
            <a:gdLst/>
            <a:ahLst/>
            <a:cxnLst/>
            <a:rect l="l" t="t" r="r" b="b"/>
            <a:pathLst>
              <a:path w="573512" h="800587">
                <a:moveTo>
                  <a:pt x="573511" y="0"/>
                </a:moveTo>
                <a:lnTo>
                  <a:pt x="0" y="0"/>
                </a:lnTo>
                <a:lnTo>
                  <a:pt x="0" y="800588"/>
                </a:lnTo>
                <a:lnTo>
                  <a:pt x="573511" y="800588"/>
                </a:lnTo>
                <a:lnTo>
                  <a:pt x="573511" y="0"/>
                </a:lnTo>
                <a:close/>
              </a:path>
            </a:pathLst>
          </a:custGeom>
          <a:blipFill>
            <a:blip r:embed="rId11" cstate="print">
              <a:extLst>
                <a:ext uri="{96DAC541-7B7A-43D3-8B79-37D633B846F1}">
                  <asvg:svgBlip xmlns:asvg="http://schemas.microsoft.com/office/drawing/2016/SVG/main" xmlns="" r:embed="rId12"/>
                </a:ext>
              </a:extLst>
            </a:blip>
            <a:stretch>
              <a:fillRect/>
            </a:stretch>
          </a:blipFill>
        </p:spPr>
        <p:txBody>
          <a:bodyPr/>
          <a:lstStyle/>
          <a:p>
            <a:endParaRPr lang="es-ES"/>
          </a:p>
        </p:txBody>
      </p:sp>
      <p:sp>
        <p:nvSpPr>
          <p:cNvPr id="21" name="Freeform 21"/>
          <p:cNvSpPr/>
          <p:nvPr/>
        </p:nvSpPr>
        <p:spPr>
          <a:xfrm flipH="1">
            <a:off x="1496865" y="4237346"/>
            <a:ext cx="742377" cy="216217"/>
          </a:xfrm>
          <a:custGeom>
            <a:avLst/>
            <a:gdLst/>
            <a:ahLst/>
            <a:cxnLst/>
            <a:rect l="l" t="t" r="r" b="b"/>
            <a:pathLst>
              <a:path w="742377" h="216217">
                <a:moveTo>
                  <a:pt x="742376" y="0"/>
                </a:moveTo>
                <a:lnTo>
                  <a:pt x="0" y="0"/>
                </a:lnTo>
                <a:lnTo>
                  <a:pt x="0" y="216218"/>
                </a:lnTo>
                <a:lnTo>
                  <a:pt x="742376" y="216218"/>
                </a:lnTo>
                <a:lnTo>
                  <a:pt x="742376" y="0"/>
                </a:lnTo>
                <a:close/>
              </a:path>
            </a:pathLst>
          </a:custGeom>
          <a:blipFill>
            <a:blip r:embed="rId13" cstate="print">
              <a:extLst>
                <a:ext uri="{96DAC541-7B7A-43D3-8B79-37D633B846F1}">
                  <asvg:svgBlip xmlns:asvg="http://schemas.microsoft.com/office/drawing/2016/SVG/main" xmlns="" r:embed="rId14"/>
                </a:ext>
              </a:extLst>
            </a:blip>
            <a:stretch>
              <a:fillRect/>
            </a:stretch>
          </a:blipFill>
        </p:spPr>
        <p:txBody>
          <a:bodyPr/>
          <a:lstStyle/>
          <a:p>
            <a:endParaRPr lang="es-ES"/>
          </a:p>
        </p:txBody>
      </p:sp>
      <p:sp>
        <p:nvSpPr>
          <p:cNvPr id="22" name="Freeform 22"/>
          <p:cNvSpPr/>
          <p:nvPr/>
        </p:nvSpPr>
        <p:spPr>
          <a:xfrm>
            <a:off x="3580816" y="4090145"/>
            <a:ext cx="410847" cy="398149"/>
          </a:xfrm>
          <a:custGeom>
            <a:avLst/>
            <a:gdLst/>
            <a:ahLst/>
            <a:cxnLst/>
            <a:rect l="l" t="t" r="r" b="b"/>
            <a:pathLst>
              <a:path w="410847" h="398149">
                <a:moveTo>
                  <a:pt x="0" y="0"/>
                </a:moveTo>
                <a:lnTo>
                  <a:pt x="410848" y="0"/>
                </a:lnTo>
                <a:lnTo>
                  <a:pt x="410848" y="398149"/>
                </a:lnTo>
                <a:lnTo>
                  <a:pt x="0" y="398149"/>
                </a:lnTo>
                <a:lnTo>
                  <a:pt x="0" y="0"/>
                </a:lnTo>
                <a:close/>
              </a:path>
            </a:pathLst>
          </a:custGeom>
          <a:blipFill>
            <a:blip r:embed="rId15" cstate="print">
              <a:extLst>
                <a:ext uri="{96DAC541-7B7A-43D3-8B79-37D633B846F1}">
                  <asvg:svgBlip xmlns:asvg="http://schemas.microsoft.com/office/drawing/2016/SVG/main" xmlns="" r:embed="rId16"/>
                </a:ext>
              </a:extLst>
            </a:blip>
            <a:stretch>
              <a:fillRect/>
            </a:stretch>
          </a:blipFill>
        </p:spPr>
        <p:txBody>
          <a:bodyPr/>
          <a:lstStyle/>
          <a:p>
            <a:endParaRPr lang="es-ES"/>
          </a:p>
        </p:txBody>
      </p:sp>
      <p:sp>
        <p:nvSpPr>
          <p:cNvPr id="23" name="Freeform 23"/>
          <p:cNvSpPr/>
          <p:nvPr/>
        </p:nvSpPr>
        <p:spPr>
          <a:xfrm>
            <a:off x="4053957" y="4321603"/>
            <a:ext cx="968816" cy="87193"/>
          </a:xfrm>
          <a:custGeom>
            <a:avLst/>
            <a:gdLst/>
            <a:ahLst/>
            <a:cxnLst/>
            <a:rect l="l" t="t" r="r" b="b"/>
            <a:pathLst>
              <a:path w="968816" h="87193">
                <a:moveTo>
                  <a:pt x="0" y="0"/>
                </a:moveTo>
                <a:lnTo>
                  <a:pt x="968816" y="0"/>
                </a:lnTo>
                <a:lnTo>
                  <a:pt x="968816" y="87193"/>
                </a:lnTo>
                <a:lnTo>
                  <a:pt x="0" y="87193"/>
                </a:lnTo>
                <a:lnTo>
                  <a:pt x="0" y="0"/>
                </a:lnTo>
                <a:close/>
              </a:path>
            </a:pathLst>
          </a:custGeom>
          <a:blipFill>
            <a:blip r:embed="rId17" cstate="print">
              <a:extLst>
                <a:ext uri="{96DAC541-7B7A-43D3-8B79-37D633B846F1}">
                  <asvg:svgBlip xmlns:asvg="http://schemas.microsoft.com/office/drawing/2016/SVG/main" xmlns="" r:embed="rId18"/>
                </a:ext>
              </a:extLst>
            </a:blip>
            <a:stretch>
              <a:fillRect/>
            </a:stretch>
          </a:blipFill>
        </p:spPr>
        <p:txBody>
          <a:bodyPr/>
          <a:lstStyle/>
          <a:p>
            <a:endParaRPr lang="es-ES"/>
          </a:p>
        </p:txBody>
      </p:sp>
      <p:sp>
        <p:nvSpPr>
          <p:cNvPr id="24" name="TextBox 24"/>
          <p:cNvSpPr txBox="1"/>
          <p:nvPr/>
        </p:nvSpPr>
        <p:spPr>
          <a:xfrm>
            <a:off x="752667" y="2158721"/>
            <a:ext cx="1080082" cy="434923"/>
          </a:xfrm>
          <a:prstGeom prst="rect">
            <a:avLst/>
          </a:prstGeom>
        </p:spPr>
        <p:txBody>
          <a:bodyPr lIns="0" tIns="0" rIns="0" bIns="0" rtlCol="0" anchor="t">
            <a:spAutoFit/>
          </a:bodyPr>
          <a:lstStyle/>
          <a:p>
            <a:pPr lvl="0" algn="ctr">
              <a:lnSpc>
                <a:spcPts val="1130"/>
              </a:lnSpc>
              <a:spcBef>
                <a:spcPct val="0"/>
              </a:spcBef>
            </a:pPr>
            <a:r>
              <a:rPr lang="en-US" sz="876" b="1" spc="34" dirty="0" smtClean="0">
                <a:solidFill>
                  <a:srgbClr val="FFFFFF"/>
                </a:solidFill>
                <a:latin typeface="Balsamiq Sans Bold"/>
                <a:ea typeface="Balsamiq Sans Bold"/>
                <a:cs typeface="Balsamiq Sans Bold"/>
                <a:sym typeface="Balsamiq Sans Bold"/>
              </a:rPr>
              <a:t>WHAT HAVE YOU DONE ON THE INTERNET TODAY?</a:t>
            </a:r>
            <a:endParaRPr lang="en-US" sz="876" b="1" u="none" strike="noStrike" spc="34" dirty="0">
              <a:solidFill>
                <a:srgbClr val="FFFFFF"/>
              </a:solidFill>
              <a:latin typeface="Balsamiq Sans Bold"/>
              <a:ea typeface="Balsamiq Sans Bold"/>
              <a:cs typeface="Balsamiq Sans Bold"/>
              <a:sym typeface="Balsamiq Sans Bold"/>
            </a:endParaRPr>
          </a:p>
        </p:txBody>
      </p:sp>
      <p:sp>
        <p:nvSpPr>
          <p:cNvPr id="25" name="TextBox 25"/>
          <p:cNvSpPr txBox="1"/>
          <p:nvPr/>
        </p:nvSpPr>
        <p:spPr>
          <a:xfrm>
            <a:off x="742390" y="943539"/>
            <a:ext cx="1179532" cy="434923"/>
          </a:xfrm>
          <a:prstGeom prst="rect">
            <a:avLst/>
          </a:prstGeom>
        </p:spPr>
        <p:txBody>
          <a:bodyPr lIns="0" tIns="0" rIns="0" bIns="0" rtlCol="0" anchor="t">
            <a:spAutoFit/>
          </a:bodyPr>
          <a:lstStyle/>
          <a:p>
            <a:pPr lvl="0" algn="ctr">
              <a:lnSpc>
                <a:spcPts val="1130"/>
              </a:lnSpc>
              <a:spcBef>
                <a:spcPct val="0"/>
              </a:spcBef>
            </a:pPr>
            <a:r>
              <a:rPr lang="en-US" sz="876" b="1" spc="34" dirty="0" smtClean="0">
                <a:solidFill>
                  <a:srgbClr val="FFFFFF"/>
                </a:solidFill>
                <a:latin typeface="Balsamiq Sans Bold"/>
                <a:ea typeface="Balsamiq Sans Bold"/>
                <a:cs typeface="Balsamiq Sans Bold"/>
                <a:sym typeface="Balsamiq Sans Bold"/>
              </a:rPr>
              <a:t>AGREEMENTS AND SPACE FOR DISCONNECTION</a:t>
            </a:r>
            <a:endParaRPr lang="en-US" sz="876" b="1" u="none" strike="noStrike" spc="34" dirty="0">
              <a:solidFill>
                <a:srgbClr val="FFFFFF"/>
              </a:solidFill>
              <a:latin typeface="Balsamiq Sans Bold"/>
              <a:ea typeface="Balsamiq Sans Bold"/>
              <a:cs typeface="Balsamiq Sans Bold"/>
              <a:sym typeface="Balsamiq Sans Bold"/>
            </a:endParaRPr>
          </a:p>
        </p:txBody>
      </p:sp>
      <p:sp>
        <p:nvSpPr>
          <p:cNvPr id="26" name="TextBox 26"/>
          <p:cNvSpPr txBox="1"/>
          <p:nvPr/>
        </p:nvSpPr>
        <p:spPr>
          <a:xfrm>
            <a:off x="2331870" y="953064"/>
            <a:ext cx="2756021" cy="837024"/>
          </a:xfrm>
          <a:prstGeom prst="rect">
            <a:avLst/>
          </a:prstGeom>
        </p:spPr>
        <p:txBody>
          <a:bodyPr lIns="0" tIns="0" rIns="0" bIns="0" rtlCol="0" anchor="t">
            <a:spAutoFit/>
          </a:bodyPr>
          <a:lstStyle/>
          <a:p>
            <a:pPr lvl="0" algn="just">
              <a:lnSpc>
                <a:spcPts val="1098"/>
              </a:lnSpc>
              <a:spcBef>
                <a:spcPct val="0"/>
              </a:spcBef>
            </a:pPr>
            <a:r>
              <a:rPr lang="en-US" sz="784" dirty="0" smtClean="0">
                <a:solidFill>
                  <a:srgbClr val="000000"/>
                </a:solidFill>
                <a:latin typeface="Century Gothic Paneuropean"/>
                <a:ea typeface="Century Gothic Paneuropean"/>
                <a:cs typeface="Century Gothic Paneuropean"/>
                <a:sym typeface="Century Gothic Paneuropean"/>
              </a:rPr>
              <a:t>It is necessary to make them understand that </a:t>
            </a:r>
            <a:r>
              <a:rPr lang="en-US" sz="784" b="1" dirty="0" smtClean="0">
                <a:solidFill>
                  <a:srgbClr val="000000"/>
                </a:solidFill>
                <a:latin typeface="Century Gothic Paneuropean"/>
                <a:ea typeface="Century Gothic Paneuropean"/>
                <a:cs typeface="Century Gothic Paneuropean"/>
                <a:sym typeface="Century Gothic Paneuropean"/>
              </a:rPr>
              <a:t>mobile-free moments are required to share with family </a:t>
            </a:r>
            <a:r>
              <a:rPr lang="en-US" sz="784" dirty="0" smtClean="0">
                <a:solidFill>
                  <a:srgbClr val="000000"/>
                </a:solidFill>
                <a:latin typeface="Century Gothic Paneuropean"/>
                <a:ea typeface="Century Gothic Paneuropean"/>
                <a:cs typeface="Century Gothic Paneuropean"/>
                <a:sym typeface="Century Gothic Paneuropean"/>
              </a:rPr>
              <a:t>or to have positive and different experiences with friends. Also because </a:t>
            </a:r>
            <a:r>
              <a:rPr lang="en-US" sz="784" b="1" dirty="0" smtClean="0">
                <a:solidFill>
                  <a:srgbClr val="000000"/>
                </a:solidFill>
                <a:latin typeface="Century Gothic Paneuropean"/>
                <a:ea typeface="Century Gothic Paneuropean"/>
                <a:cs typeface="Century Gothic Paneuropean"/>
                <a:sym typeface="Century Gothic Paneuropean"/>
              </a:rPr>
              <a:t>they need to concentrate on their studies</a:t>
            </a:r>
            <a:r>
              <a:rPr lang="en-US" sz="784" dirty="0" smtClean="0">
                <a:solidFill>
                  <a:srgbClr val="000000"/>
                </a:solidFill>
                <a:latin typeface="Century Gothic Paneuropean"/>
                <a:ea typeface="Century Gothic Paneuropean"/>
                <a:cs typeface="Century Gothic Paneuropean"/>
                <a:sym typeface="Century Gothic Paneuropean"/>
              </a:rPr>
              <a:t>. It is advisable to establish family agreements to avoid problematic and addictive use of technology.</a:t>
            </a:r>
            <a:endParaRPr lang="en-US" sz="784" dirty="0">
              <a:solidFill>
                <a:srgbClr val="000000"/>
              </a:solidFill>
              <a:latin typeface="Century Gothic Paneuropean"/>
              <a:ea typeface="Century Gothic Paneuropean"/>
              <a:cs typeface="Century Gothic Paneuropean"/>
              <a:sym typeface="Century Gothic Paneuropean"/>
            </a:endParaRPr>
          </a:p>
        </p:txBody>
      </p:sp>
      <p:sp>
        <p:nvSpPr>
          <p:cNvPr id="27" name="TextBox 27"/>
          <p:cNvSpPr txBox="1"/>
          <p:nvPr/>
        </p:nvSpPr>
        <p:spPr>
          <a:xfrm>
            <a:off x="2241550" y="2089150"/>
            <a:ext cx="2801295" cy="1259768"/>
          </a:xfrm>
          <a:prstGeom prst="rect">
            <a:avLst/>
          </a:prstGeom>
        </p:spPr>
        <p:txBody>
          <a:bodyPr lIns="0" tIns="0" rIns="0" bIns="0" rtlCol="0" anchor="t">
            <a:spAutoFit/>
          </a:bodyPr>
          <a:lstStyle/>
          <a:p>
            <a:pPr lvl="0" algn="just">
              <a:lnSpc>
                <a:spcPts val="1080"/>
              </a:lnSpc>
              <a:spcBef>
                <a:spcPct val="0"/>
              </a:spcBef>
            </a:pPr>
            <a:r>
              <a:rPr lang="en-US" sz="771" b="1" dirty="0" smtClean="0">
                <a:solidFill>
                  <a:srgbClr val="000000"/>
                </a:solidFill>
                <a:latin typeface="Century Gothic Paneuropean"/>
                <a:ea typeface="Century Gothic Paneuropean"/>
                <a:cs typeface="Century Gothic Paneuropean"/>
                <a:sym typeface="Century Gothic Paneuropean"/>
              </a:rPr>
              <a:t>It is advisable to take an interest in your child's ‘digital day’. </a:t>
            </a:r>
            <a:r>
              <a:rPr lang="en-US" sz="771" dirty="0" smtClean="0">
                <a:solidFill>
                  <a:srgbClr val="000000"/>
                </a:solidFill>
                <a:latin typeface="Century Gothic Paneuropean"/>
                <a:ea typeface="Century Gothic Paneuropean"/>
                <a:cs typeface="Century Gothic Paneuropean"/>
                <a:sym typeface="Century Gothic Paneuropean"/>
              </a:rPr>
              <a:t>Observe their </a:t>
            </a:r>
            <a:r>
              <a:rPr lang="en-US" sz="771" dirty="0" err="1" smtClean="0">
                <a:solidFill>
                  <a:srgbClr val="000000"/>
                </a:solidFill>
                <a:latin typeface="Century Gothic Paneuropean"/>
                <a:ea typeface="Century Gothic Paneuropean"/>
                <a:cs typeface="Century Gothic Paneuropean"/>
                <a:sym typeface="Century Gothic Paneuropean"/>
              </a:rPr>
              <a:t>behaviour</a:t>
            </a:r>
            <a:r>
              <a:rPr lang="en-US" sz="771" dirty="0" smtClean="0">
                <a:solidFill>
                  <a:srgbClr val="000000"/>
                </a:solidFill>
                <a:latin typeface="Century Gothic Paneuropean"/>
                <a:ea typeface="Century Gothic Paneuropean"/>
                <a:cs typeface="Century Gothic Paneuropean"/>
                <a:sym typeface="Century Gothic Paneuropean"/>
              </a:rPr>
              <a:t> and whether they are maintaining their physical and mental well-being. Take the opportunity to find out if they need to talk about issues that may cause them embarrassment. It is a good idea to show curiosity about how their social networks work or how they play their video games. </a:t>
            </a:r>
            <a:r>
              <a:rPr lang="en-US" sz="771" b="1" dirty="0" smtClean="0">
                <a:solidFill>
                  <a:srgbClr val="000000"/>
                </a:solidFill>
                <a:latin typeface="Century Gothic Paneuropean"/>
                <a:ea typeface="Century Gothic Paneuropean"/>
                <a:cs typeface="Century Gothic Paneuropean"/>
                <a:sym typeface="Century Gothic Paneuropean"/>
              </a:rPr>
              <a:t>You should also show closeness and accessibility if you think something is going on. </a:t>
            </a:r>
            <a:endParaRPr lang="en-US" sz="771" b="1" dirty="0">
              <a:solidFill>
                <a:srgbClr val="000000"/>
              </a:solidFill>
              <a:latin typeface="Century Gothic Paneuropean Bold"/>
              <a:ea typeface="Century Gothic Paneuropean Bold"/>
              <a:cs typeface="Century Gothic Paneuropean Bold"/>
              <a:sym typeface="Century Gothic Paneuropean Bold"/>
            </a:endParaRPr>
          </a:p>
        </p:txBody>
      </p:sp>
      <p:sp>
        <p:nvSpPr>
          <p:cNvPr id="28" name="TextBox 28"/>
          <p:cNvSpPr txBox="1"/>
          <p:nvPr/>
        </p:nvSpPr>
        <p:spPr>
          <a:xfrm>
            <a:off x="500461" y="3822076"/>
            <a:ext cx="2110482" cy="297454"/>
          </a:xfrm>
          <a:prstGeom prst="rect">
            <a:avLst/>
          </a:prstGeom>
        </p:spPr>
        <p:txBody>
          <a:bodyPr lIns="0" tIns="0" rIns="0" bIns="0" rtlCol="0" anchor="t">
            <a:spAutoFit/>
          </a:bodyPr>
          <a:lstStyle/>
          <a:p>
            <a:pPr algn="ctr">
              <a:lnSpc>
                <a:spcPts val="1192"/>
              </a:lnSpc>
            </a:pPr>
            <a:r>
              <a:rPr lang="en-US" sz="851" b="1" dirty="0" smtClean="0">
                <a:solidFill>
                  <a:srgbClr val="F8F6F7"/>
                </a:solidFill>
                <a:latin typeface="Century Gothic Paneuropean Bold"/>
                <a:ea typeface="Century Gothic Paneuropean Bold"/>
                <a:cs typeface="Century Gothic Paneuropean Bold"/>
                <a:sym typeface="Century Gothic Paneuropean Bold"/>
              </a:rPr>
              <a:t>If you need help, you can turn to professionals in the audiovisual sector.</a:t>
            </a:r>
            <a:endParaRPr lang="en-US" sz="851" b="1" dirty="0">
              <a:solidFill>
                <a:srgbClr val="F8F6F7"/>
              </a:solidFill>
              <a:latin typeface="Century Gothic Paneuropean Bold"/>
              <a:ea typeface="Century Gothic Paneuropean Bold"/>
              <a:cs typeface="Century Gothic Paneuropean Bold"/>
              <a:sym typeface="Century Gothic Paneuropean Bold"/>
            </a:endParaRPr>
          </a:p>
        </p:txBody>
      </p:sp>
      <p:sp>
        <p:nvSpPr>
          <p:cNvPr id="29" name="TextBox 29"/>
          <p:cNvSpPr txBox="1"/>
          <p:nvPr/>
        </p:nvSpPr>
        <p:spPr>
          <a:xfrm>
            <a:off x="372186" y="4501189"/>
            <a:ext cx="1485278" cy="376000"/>
          </a:xfrm>
          <a:prstGeom prst="rect">
            <a:avLst/>
          </a:prstGeom>
        </p:spPr>
        <p:txBody>
          <a:bodyPr lIns="0" tIns="0" rIns="0" bIns="0" rtlCol="0" anchor="t">
            <a:spAutoFit/>
          </a:bodyPr>
          <a:lstStyle/>
          <a:p>
            <a:pPr lvl="0" algn="ctr">
              <a:lnSpc>
                <a:spcPts val="989"/>
              </a:lnSpc>
              <a:spcBef>
                <a:spcPct val="0"/>
              </a:spcBef>
            </a:pPr>
            <a:r>
              <a:rPr lang="en-US" sz="706" b="1" dirty="0" smtClean="0">
                <a:solidFill>
                  <a:srgbClr val="000000"/>
                </a:solidFill>
                <a:latin typeface="Century Gothic Paneuropean Bold"/>
                <a:ea typeface="Century Gothic Paneuropean Bold"/>
                <a:cs typeface="Century Gothic Paneuropean Bold"/>
                <a:sym typeface="Century Gothic Paneuropean Bold"/>
              </a:rPr>
              <a:t>The Audiovisual Council of Andalusia, as a public entity for the protection of minors.</a:t>
            </a:r>
            <a:endParaRPr lang="en-US" sz="706" b="1" u="none" strike="noStrike" dirty="0">
              <a:solidFill>
                <a:srgbClr val="000000"/>
              </a:solidFill>
              <a:latin typeface="Century Gothic Paneuropean Bold"/>
              <a:ea typeface="Century Gothic Paneuropean Bold"/>
              <a:cs typeface="Century Gothic Paneuropean Bold"/>
              <a:sym typeface="Century Gothic Paneuropean Bold"/>
            </a:endParaRPr>
          </a:p>
        </p:txBody>
      </p:sp>
      <p:sp>
        <p:nvSpPr>
          <p:cNvPr id="30" name="TextBox 30"/>
          <p:cNvSpPr txBox="1"/>
          <p:nvPr/>
        </p:nvSpPr>
        <p:spPr>
          <a:xfrm>
            <a:off x="2106227" y="4501189"/>
            <a:ext cx="1337982" cy="246927"/>
          </a:xfrm>
          <a:prstGeom prst="rect">
            <a:avLst/>
          </a:prstGeom>
        </p:spPr>
        <p:txBody>
          <a:bodyPr lIns="0" tIns="0" rIns="0" bIns="0" rtlCol="0" anchor="t">
            <a:spAutoFit/>
          </a:bodyPr>
          <a:lstStyle/>
          <a:p>
            <a:pPr lvl="0" algn="ctr">
              <a:lnSpc>
                <a:spcPts val="952"/>
              </a:lnSpc>
              <a:spcBef>
                <a:spcPct val="0"/>
              </a:spcBef>
            </a:pPr>
            <a:r>
              <a:rPr lang="en-US" sz="680" b="1" dirty="0" smtClean="0">
                <a:solidFill>
                  <a:srgbClr val="000000"/>
                </a:solidFill>
                <a:latin typeface="Century Gothic Paneuropean Bold"/>
                <a:ea typeface="Century Gothic Paneuropean Bold"/>
                <a:cs typeface="Century Gothic Paneuropean Bold"/>
                <a:sym typeface="Century Gothic Paneuropean Bold"/>
              </a:rPr>
              <a:t>Priority Channel of the Spanish Data Protection Agency (AEPD)</a:t>
            </a:r>
            <a:endParaRPr lang="en-US" sz="680" b="1" u="none" strike="noStrike" dirty="0">
              <a:solidFill>
                <a:srgbClr val="000000"/>
              </a:solidFill>
              <a:latin typeface="Century Gothic Paneuropean Bold"/>
              <a:ea typeface="Century Gothic Paneuropean Bold"/>
              <a:cs typeface="Century Gothic Paneuropean Bold"/>
              <a:sym typeface="Century Gothic Paneuropean Bold"/>
            </a:endParaRPr>
          </a:p>
        </p:txBody>
      </p:sp>
      <p:sp>
        <p:nvSpPr>
          <p:cNvPr id="31" name="TextBox 31"/>
          <p:cNvSpPr txBox="1"/>
          <p:nvPr/>
        </p:nvSpPr>
        <p:spPr>
          <a:xfrm>
            <a:off x="3878688" y="4127538"/>
            <a:ext cx="1319355" cy="192360"/>
          </a:xfrm>
          <a:prstGeom prst="rect">
            <a:avLst/>
          </a:prstGeom>
        </p:spPr>
        <p:txBody>
          <a:bodyPr lIns="0" tIns="0" rIns="0" bIns="0" rtlCol="0" anchor="t">
            <a:spAutoFit/>
          </a:bodyPr>
          <a:lstStyle/>
          <a:p>
            <a:pPr marL="0" lvl="0" indent="0" algn="ctr">
              <a:lnSpc>
                <a:spcPts val="1486"/>
              </a:lnSpc>
              <a:spcBef>
                <a:spcPct val="0"/>
              </a:spcBef>
            </a:pPr>
            <a:r>
              <a:rPr lang="en-US" sz="1061" dirty="0" smtClean="0">
                <a:solidFill>
                  <a:srgbClr val="EB5A44"/>
                </a:solidFill>
                <a:latin typeface="Cherry Bomb One"/>
                <a:ea typeface="Cherry Bomb One"/>
                <a:cs typeface="Cherry Bomb One"/>
                <a:sym typeface="Cherry Bomb One"/>
              </a:rPr>
              <a:t>CALL </a:t>
            </a:r>
            <a:r>
              <a:rPr lang="en-US" sz="1061" dirty="0">
                <a:solidFill>
                  <a:srgbClr val="EB5A44"/>
                </a:solidFill>
                <a:latin typeface="Cherry Bomb One"/>
                <a:ea typeface="Cherry Bomb One"/>
                <a:cs typeface="Cherry Bomb One"/>
                <a:sym typeface="Cherry Bomb One"/>
              </a:rPr>
              <a:t>017</a:t>
            </a:r>
          </a:p>
        </p:txBody>
      </p:sp>
      <p:sp>
        <p:nvSpPr>
          <p:cNvPr id="32" name="TextBox 32"/>
          <p:cNvSpPr txBox="1"/>
          <p:nvPr/>
        </p:nvSpPr>
        <p:spPr>
          <a:xfrm>
            <a:off x="3546436" y="3491390"/>
            <a:ext cx="1648071" cy="444481"/>
          </a:xfrm>
          <a:prstGeom prst="rect">
            <a:avLst/>
          </a:prstGeom>
        </p:spPr>
        <p:txBody>
          <a:bodyPr lIns="0" tIns="0" rIns="0" bIns="0" rtlCol="0" anchor="t">
            <a:spAutoFit/>
          </a:bodyPr>
          <a:lstStyle/>
          <a:p>
            <a:pPr lvl="0" algn="ctr">
              <a:lnSpc>
                <a:spcPts val="1171"/>
              </a:lnSpc>
              <a:spcBef>
                <a:spcPct val="0"/>
              </a:spcBef>
            </a:pPr>
            <a:r>
              <a:rPr lang="en-US" sz="836" dirty="0" smtClean="0">
                <a:solidFill>
                  <a:srgbClr val="000000"/>
                </a:solidFill>
                <a:latin typeface="Morisawa 勘亭流 StdN U"/>
                <a:ea typeface="Morisawa 勘亭流 StdN U"/>
                <a:cs typeface="Morisawa 勘亭流 StdN U"/>
                <a:sym typeface="Morisawa 勘亭流 StdN U"/>
              </a:rPr>
              <a:t>If you need help or want</a:t>
            </a:r>
          </a:p>
          <a:p>
            <a:pPr lvl="0" algn="ctr">
              <a:lnSpc>
                <a:spcPts val="1171"/>
              </a:lnSpc>
              <a:spcBef>
                <a:spcPct val="0"/>
              </a:spcBef>
            </a:pPr>
            <a:r>
              <a:rPr lang="en-US" sz="836" dirty="0" smtClean="0">
                <a:solidFill>
                  <a:srgbClr val="000000"/>
                </a:solidFill>
                <a:latin typeface="Morisawa 勘亭流 StdN U"/>
                <a:ea typeface="Morisawa 勘亭流 StdN U"/>
                <a:cs typeface="Morisawa 勘亭流 StdN U"/>
                <a:sym typeface="Morisawa 勘亭流 StdN U"/>
              </a:rPr>
              <a:t>to report inappropriate </a:t>
            </a:r>
            <a:r>
              <a:rPr lang="en-US" sz="836" dirty="0" err="1" smtClean="0">
                <a:solidFill>
                  <a:srgbClr val="000000"/>
                </a:solidFill>
                <a:latin typeface="Morisawa 勘亭流 StdN U"/>
                <a:ea typeface="Morisawa 勘亭流 StdN U"/>
                <a:cs typeface="Morisawa 勘亭流 StdN U"/>
                <a:sym typeface="Morisawa 勘亭流 StdN U"/>
              </a:rPr>
              <a:t>behaviour</a:t>
            </a:r>
            <a:r>
              <a:rPr lang="en-US" sz="836" dirty="0" smtClean="0">
                <a:solidFill>
                  <a:srgbClr val="000000"/>
                </a:solidFill>
                <a:latin typeface="Morisawa 勘亭流 StdN U"/>
                <a:ea typeface="Morisawa 勘亭流 StdN U"/>
                <a:cs typeface="Morisawa 勘亭流 StdN U"/>
                <a:sym typeface="Morisawa 勘亭流 StdN U"/>
              </a:rPr>
              <a:t>. </a:t>
            </a:r>
            <a:endParaRPr lang="en-US" sz="836" dirty="0">
              <a:solidFill>
                <a:srgbClr val="000000"/>
              </a:solidFill>
              <a:latin typeface="Morisawa 勘亭流 StdN U"/>
              <a:ea typeface="Morisawa 勘亭流 StdN U"/>
              <a:cs typeface="Morisawa 勘亭流 StdN U"/>
              <a:sym typeface="Morisawa 勘亭流 StdN U"/>
            </a:endParaRPr>
          </a:p>
        </p:txBody>
      </p:sp>
      <p:sp>
        <p:nvSpPr>
          <p:cNvPr id="33" name="TextBox 33"/>
          <p:cNvSpPr txBox="1"/>
          <p:nvPr/>
        </p:nvSpPr>
        <p:spPr>
          <a:xfrm>
            <a:off x="5060526" y="5072433"/>
            <a:ext cx="172522"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17.</a:t>
            </a:r>
          </a:p>
        </p:txBody>
      </p:sp>
      <p:sp>
        <p:nvSpPr>
          <p:cNvPr id="34" name="TextBox 34"/>
          <p:cNvSpPr txBox="1"/>
          <p:nvPr/>
        </p:nvSpPr>
        <p:spPr>
          <a:xfrm>
            <a:off x="379826" y="4885265"/>
            <a:ext cx="1485278" cy="104275"/>
          </a:xfrm>
          <a:prstGeom prst="rect">
            <a:avLst/>
          </a:prstGeom>
        </p:spPr>
        <p:txBody>
          <a:bodyPr lIns="0" tIns="0" rIns="0" bIns="0" rtlCol="0" anchor="t">
            <a:spAutoFit/>
          </a:bodyPr>
          <a:lstStyle/>
          <a:p>
            <a:pPr marL="0" lvl="0" indent="0" algn="ctr">
              <a:lnSpc>
                <a:spcPts val="828"/>
              </a:lnSpc>
              <a:spcBef>
                <a:spcPct val="0"/>
              </a:spcBef>
            </a:pPr>
            <a:r>
              <a:rPr lang="en-US" sz="592" b="1" u="sng">
                <a:solidFill>
                  <a:srgbClr val="000000"/>
                </a:solidFill>
                <a:latin typeface="Century Gothic Paneuropean Bold"/>
                <a:ea typeface="Century Gothic Paneuropean Bold"/>
                <a:cs typeface="Century Gothic Paneuropean Bold"/>
                <a:sym typeface="Century Gothic Paneuropean Bold"/>
                <a:hlinkClick r:id="rId19" tooltip="https://consejoaudiovisualdeandalucia.es"/>
              </a:rPr>
              <a:t>www.consejoaudiovisualdeandalucia.es</a:t>
            </a:r>
          </a:p>
        </p:txBody>
      </p:sp>
      <p:sp>
        <p:nvSpPr>
          <p:cNvPr id="35" name="TextBox 35"/>
          <p:cNvSpPr txBox="1"/>
          <p:nvPr/>
        </p:nvSpPr>
        <p:spPr>
          <a:xfrm>
            <a:off x="2061159" y="4878322"/>
            <a:ext cx="1485278" cy="111219"/>
          </a:xfrm>
          <a:prstGeom prst="rect">
            <a:avLst/>
          </a:prstGeom>
        </p:spPr>
        <p:txBody>
          <a:bodyPr lIns="0" tIns="0" rIns="0" bIns="0" rtlCol="0" anchor="t">
            <a:spAutoFit/>
          </a:bodyPr>
          <a:lstStyle/>
          <a:p>
            <a:pPr marL="0" lvl="0" indent="0" algn="ctr">
              <a:lnSpc>
                <a:spcPts val="989"/>
              </a:lnSpc>
              <a:spcBef>
                <a:spcPct val="0"/>
              </a:spcBef>
            </a:pPr>
            <a:r>
              <a:rPr lang="en-US" sz="706" b="1" u="sng">
                <a:solidFill>
                  <a:srgbClr val="000000"/>
                </a:solidFill>
                <a:latin typeface="Century Gothic Paneuropean Bold"/>
                <a:ea typeface="Century Gothic Paneuropean Bold"/>
                <a:cs typeface="Century Gothic Paneuropean Bold"/>
                <a:sym typeface="Century Gothic Paneuropean Bold"/>
                <a:hlinkClick r:id="rId20" tooltip="https://www.aepd.es"/>
              </a:rPr>
              <a:t>www.aepd.es</a:t>
            </a:r>
          </a:p>
        </p:txBody>
      </p:sp>
      <p:sp>
        <p:nvSpPr>
          <p:cNvPr id="36" name="TextBox 36"/>
          <p:cNvSpPr txBox="1"/>
          <p:nvPr/>
        </p:nvSpPr>
        <p:spPr>
          <a:xfrm>
            <a:off x="247898" y="314361"/>
            <a:ext cx="2146051" cy="102592"/>
          </a:xfrm>
          <a:prstGeom prst="rect">
            <a:avLst/>
          </a:prstGeom>
        </p:spPr>
        <p:txBody>
          <a:bodyPr wrap="square" lIns="0" tIns="0" rIns="0" bIns="0" rtlCol="0" anchor="t">
            <a:spAutoFit/>
          </a:bodyPr>
          <a:lstStyle/>
          <a:p>
            <a:pPr>
              <a:lnSpc>
                <a:spcPts val="789"/>
              </a:lnSpc>
            </a:pPr>
            <a:r>
              <a:rPr lang="en-US" sz="593" spc="-12" dirty="0" smtClean="0">
                <a:solidFill>
                  <a:srgbClr val="000000"/>
                </a:solidFill>
                <a:latin typeface="Hachi Maru Pop"/>
                <a:ea typeface="Hachi Maru Pop"/>
                <a:cs typeface="Hachi Maru Pop"/>
                <a:sym typeface="Hachi Maru Pop"/>
              </a:rPr>
              <a:t>Guide to responsible mobile phone use</a:t>
            </a:r>
            <a:endParaRPr lang="en-US" sz="593" spc="-12" dirty="0">
              <a:solidFill>
                <a:srgbClr val="000000"/>
              </a:solidFill>
              <a:latin typeface="Hachi Maru Pop"/>
              <a:ea typeface="Hachi Maru Pop"/>
              <a:cs typeface="Hachi Maru Pop"/>
              <a:sym typeface="Hachi Maru Po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47397" y="1162379"/>
            <a:ext cx="1580588" cy="244273"/>
          </a:xfrm>
          <a:custGeom>
            <a:avLst/>
            <a:gdLst/>
            <a:ahLst/>
            <a:cxnLst/>
            <a:rect l="l" t="t" r="r" b="b"/>
            <a:pathLst>
              <a:path w="1580588" h="244273">
                <a:moveTo>
                  <a:pt x="0" y="0"/>
                </a:moveTo>
                <a:lnTo>
                  <a:pt x="1580587" y="0"/>
                </a:lnTo>
                <a:lnTo>
                  <a:pt x="1580587" y="244273"/>
                </a:lnTo>
                <a:lnTo>
                  <a:pt x="0" y="24427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s-ES"/>
          </a:p>
        </p:txBody>
      </p:sp>
      <p:sp>
        <p:nvSpPr>
          <p:cNvPr id="3" name="Freeform 3"/>
          <p:cNvSpPr/>
          <p:nvPr/>
        </p:nvSpPr>
        <p:spPr>
          <a:xfrm>
            <a:off x="2957494" y="1150765"/>
            <a:ext cx="1587460" cy="245335"/>
          </a:xfrm>
          <a:custGeom>
            <a:avLst/>
            <a:gdLst/>
            <a:ahLst/>
            <a:cxnLst/>
            <a:rect l="l" t="t" r="r" b="b"/>
            <a:pathLst>
              <a:path w="1587460" h="245335">
                <a:moveTo>
                  <a:pt x="0" y="0"/>
                </a:moveTo>
                <a:lnTo>
                  <a:pt x="1587460" y="0"/>
                </a:lnTo>
                <a:lnTo>
                  <a:pt x="1587460" y="245335"/>
                </a:lnTo>
                <a:lnTo>
                  <a:pt x="0" y="245335"/>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4" name="Freeform 4"/>
          <p:cNvSpPr/>
          <p:nvPr/>
        </p:nvSpPr>
        <p:spPr>
          <a:xfrm>
            <a:off x="157481" y="1623526"/>
            <a:ext cx="3341680" cy="3341680"/>
          </a:xfrm>
          <a:custGeom>
            <a:avLst/>
            <a:gdLst/>
            <a:ahLst/>
            <a:cxnLst/>
            <a:rect l="l" t="t" r="r" b="b"/>
            <a:pathLst>
              <a:path w="3341680" h="3341680">
                <a:moveTo>
                  <a:pt x="0" y="0"/>
                </a:moveTo>
                <a:lnTo>
                  <a:pt x="3341680" y="0"/>
                </a:lnTo>
                <a:lnTo>
                  <a:pt x="3341680" y="3341681"/>
                </a:lnTo>
                <a:lnTo>
                  <a:pt x="0" y="3341681"/>
                </a:lnTo>
                <a:lnTo>
                  <a:pt x="0" y="0"/>
                </a:lnTo>
                <a:close/>
              </a:path>
            </a:pathLst>
          </a:custGeom>
          <a:blipFill>
            <a:blip r:embed="rId6" cstate="print">
              <a:alphaModFix amt="17000"/>
              <a:extLst>
                <a:ext uri="{96DAC541-7B7A-43D3-8B79-37D633B846F1}">
                  <asvg:svgBlip xmlns:asvg="http://schemas.microsoft.com/office/drawing/2016/SVG/main" xmlns="" r:embed="rId7"/>
                </a:ext>
              </a:extLst>
            </a:blip>
            <a:stretch>
              <a:fillRect/>
            </a:stretch>
          </a:blipFill>
        </p:spPr>
        <p:txBody>
          <a:bodyPr/>
          <a:lstStyle/>
          <a:p>
            <a:endParaRPr lang="es-ES"/>
          </a:p>
        </p:txBody>
      </p:sp>
      <p:sp>
        <p:nvSpPr>
          <p:cNvPr id="5" name="AutoShape 5"/>
          <p:cNvSpPr/>
          <p:nvPr/>
        </p:nvSpPr>
        <p:spPr>
          <a:xfrm>
            <a:off x="1692003" y="1409485"/>
            <a:ext cx="0" cy="495809"/>
          </a:xfrm>
          <a:prstGeom prst="line">
            <a:avLst/>
          </a:prstGeom>
          <a:ln w="19050" cap="flat">
            <a:solidFill>
              <a:srgbClr val="000000"/>
            </a:solidFill>
            <a:prstDash val="solid"/>
            <a:headEnd type="none" w="sm" len="sm"/>
            <a:tailEnd type="none" w="sm" len="sm"/>
          </a:ln>
        </p:spPr>
        <p:txBody>
          <a:bodyPr/>
          <a:lstStyle/>
          <a:p>
            <a:endParaRPr lang="es-ES"/>
          </a:p>
        </p:txBody>
      </p:sp>
      <p:sp>
        <p:nvSpPr>
          <p:cNvPr id="6" name="AutoShape 6"/>
          <p:cNvSpPr/>
          <p:nvPr/>
        </p:nvSpPr>
        <p:spPr>
          <a:xfrm flipH="1">
            <a:off x="3618047" y="1396100"/>
            <a:ext cx="133177" cy="672604"/>
          </a:xfrm>
          <a:prstGeom prst="line">
            <a:avLst/>
          </a:prstGeom>
          <a:ln w="19050" cap="flat">
            <a:solidFill>
              <a:srgbClr val="000000"/>
            </a:solidFill>
            <a:prstDash val="solid"/>
            <a:headEnd type="none" w="sm" len="sm"/>
            <a:tailEnd type="none" w="sm" len="sm"/>
          </a:ln>
        </p:spPr>
        <p:txBody>
          <a:bodyPr/>
          <a:lstStyle/>
          <a:p>
            <a:endParaRPr lang="es-ES"/>
          </a:p>
        </p:txBody>
      </p:sp>
      <p:sp>
        <p:nvSpPr>
          <p:cNvPr id="7" name="Freeform 7"/>
          <p:cNvSpPr/>
          <p:nvPr/>
        </p:nvSpPr>
        <p:spPr>
          <a:xfrm>
            <a:off x="1403979" y="3626628"/>
            <a:ext cx="2160000" cy="186300"/>
          </a:xfrm>
          <a:custGeom>
            <a:avLst/>
            <a:gdLst/>
            <a:ahLst/>
            <a:cxnLst/>
            <a:rect l="l" t="t" r="r" b="b"/>
            <a:pathLst>
              <a:path w="2160000" h="186300">
                <a:moveTo>
                  <a:pt x="0" y="0"/>
                </a:moveTo>
                <a:lnTo>
                  <a:pt x="2160000" y="0"/>
                </a:lnTo>
                <a:lnTo>
                  <a:pt x="2160000" y="186300"/>
                </a:lnTo>
                <a:lnTo>
                  <a:pt x="0" y="186300"/>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8" name="AutoShape 8"/>
          <p:cNvSpPr/>
          <p:nvPr/>
        </p:nvSpPr>
        <p:spPr>
          <a:xfrm>
            <a:off x="1672953" y="3025442"/>
            <a:ext cx="0" cy="495809"/>
          </a:xfrm>
          <a:prstGeom prst="line">
            <a:avLst/>
          </a:prstGeom>
          <a:ln w="19050" cap="flat">
            <a:solidFill>
              <a:srgbClr val="000000"/>
            </a:solidFill>
            <a:prstDash val="solid"/>
            <a:headEnd type="none" w="sm" len="sm"/>
            <a:tailEnd type="none" w="sm" len="sm"/>
          </a:ln>
        </p:spPr>
        <p:txBody>
          <a:bodyPr/>
          <a:lstStyle/>
          <a:p>
            <a:endParaRPr lang="es-ES"/>
          </a:p>
        </p:txBody>
      </p:sp>
      <p:sp>
        <p:nvSpPr>
          <p:cNvPr id="9" name="Freeform 9"/>
          <p:cNvSpPr/>
          <p:nvPr/>
        </p:nvSpPr>
        <p:spPr>
          <a:xfrm>
            <a:off x="1637690" y="2323980"/>
            <a:ext cx="2160000" cy="186300"/>
          </a:xfrm>
          <a:custGeom>
            <a:avLst/>
            <a:gdLst/>
            <a:ahLst/>
            <a:cxnLst/>
            <a:rect l="l" t="t" r="r" b="b"/>
            <a:pathLst>
              <a:path w="2160000" h="186300">
                <a:moveTo>
                  <a:pt x="0" y="0"/>
                </a:moveTo>
                <a:lnTo>
                  <a:pt x="2160000" y="0"/>
                </a:lnTo>
                <a:lnTo>
                  <a:pt x="2160000" y="186300"/>
                </a:lnTo>
                <a:lnTo>
                  <a:pt x="0" y="186300"/>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10" name="Freeform 10"/>
          <p:cNvSpPr/>
          <p:nvPr/>
        </p:nvSpPr>
        <p:spPr>
          <a:xfrm>
            <a:off x="716755" y="1761910"/>
            <a:ext cx="1842514" cy="1351301"/>
          </a:xfrm>
          <a:custGeom>
            <a:avLst/>
            <a:gdLst/>
            <a:ahLst/>
            <a:cxnLst/>
            <a:rect l="l" t="t" r="r" b="b"/>
            <a:pathLst>
              <a:path w="1842514" h="1351301">
                <a:moveTo>
                  <a:pt x="0" y="0"/>
                </a:moveTo>
                <a:lnTo>
                  <a:pt x="1842514" y="0"/>
                </a:lnTo>
                <a:lnTo>
                  <a:pt x="1842514" y="1351300"/>
                </a:lnTo>
                <a:lnTo>
                  <a:pt x="0" y="1351300"/>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txBody>
          <a:bodyPr/>
          <a:lstStyle/>
          <a:p>
            <a:endParaRPr lang="es-ES"/>
          </a:p>
        </p:txBody>
      </p:sp>
      <p:sp>
        <p:nvSpPr>
          <p:cNvPr id="11" name="AutoShape 11"/>
          <p:cNvSpPr/>
          <p:nvPr/>
        </p:nvSpPr>
        <p:spPr>
          <a:xfrm>
            <a:off x="3637097" y="3145908"/>
            <a:ext cx="0" cy="495809"/>
          </a:xfrm>
          <a:prstGeom prst="line">
            <a:avLst/>
          </a:prstGeom>
          <a:ln w="19050" cap="flat">
            <a:solidFill>
              <a:srgbClr val="000000"/>
            </a:solidFill>
            <a:prstDash val="solid"/>
            <a:headEnd type="none" w="sm" len="sm"/>
            <a:tailEnd type="none" w="sm" len="sm"/>
          </a:ln>
        </p:spPr>
        <p:txBody>
          <a:bodyPr/>
          <a:lstStyle/>
          <a:p>
            <a:endParaRPr lang="es-ES"/>
          </a:p>
        </p:txBody>
      </p:sp>
      <p:sp>
        <p:nvSpPr>
          <p:cNvPr id="12" name="Freeform 12"/>
          <p:cNvSpPr/>
          <p:nvPr/>
        </p:nvSpPr>
        <p:spPr>
          <a:xfrm>
            <a:off x="2627239" y="1761910"/>
            <a:ext cx="2089522" cy="1532457"/>
          </a:xfrm>
          <a:custGeom>
            <a:avLst/>
            <a:gdLst/>
            <a:ahLst/>
            <a:cxnLst/>
            <a:rect l="l" t="t" r="r" b="b"/>
            <a:pathLst>
              <a:path w="2089522" h="1532457">
                <a:moveTo>
                  <a:pt x="0" y="0"/>
                </a:moveTo>
                <a:lnTo>
                  <a:pt x="2089522" y="0"/>
                </a:lnTo>
                <a:lnTo>
                  <a:pt x="2089522" y="1532456"/>
                </a:lnTo>
                <a:lnTo>
                  <a:pt x="0" y="1532456"/>
                </a:lnTo>
                <a:lnTo>
                  <a:pt x="0" y="0"/>
                </a:lnTo>
                <a:close/>
              </a:path>
            </a:pathLst>
          </a:custGeom>
          <a:blipFill>
            <a:blip r:embed="rId12" cstate="print">
              <a:extLst>
                <a:ext uri="{96DAC541-7B7A-43D3-8B79-37D633B846F1}">
                  <asvg:svgBlip xmlns:asvg="http://schemas.microsoft.com/office/drawing/2016/SVG/main" xmlns="" r:embed="rId13"/>
                </a:ext>
              </a:extLst>
            </a:blip>
            <a:stretch>
              <a:fillRect/>
            </a:stretch>
          </a:blipFill>
        </p:spPr>
        <p:txBody>
          <a:bodyPr/>
          <a:lstStyle/>
          <a:p>
            <a:endParaRPr lang="es-ES"/>
          </a:p>
        </p:txBody>
      </p:sp>
      <p:sp>
        <p:nvSpPr>
          <p:cNvPr id="13" name="Freeform 13"/>
          <p:cNvSpPr/>
          <p:nvPr/>
        </p:nvSpPr>
        <p:spPr>
          <a:xfrm>
            <a:off x="2166944" y="2417130"/>
            <a:ext cx="850111" cy="1670981"/>
          </a:xfrm>
          <a:custGeom>
            <a:avLst/>
            <a:gdLst/>
            <a:ahLst/>
            <a:cxnLst/>
            <a:rect l="l" t="t" r="r" b="b"/>
            <a:pathLst>
              <a:path w="850111" h="1670981">
                <a:moveTo>
                  <a:pt x="0" y="0"/>
                </a:moveTo>
                <a:lnTo>
                  <a:pt x="850112" y="0"/>
                </a:lnTo>
                <a:lnTo>
                  <a:pt x="850112" y="1670980"/>
                </a:lnTo>
                <a:lnTo>
                  <a:pt x="0" y="1670980"/>
                </a:lnTo>
                <a:lnTo>
                  <a:pt x="0" y="0"/>
                </a:lnTo>
                <a:close/>
              </a:path>
            </a:pathLst>
          </a:custGeom>
          <a:blipFill>
            <a:blip r:embed="rId14" cstate="print"/>
            <a:stretch>
              <a:fillRect/>
            </a:stretch>
          </a:blipFill>
        </p:spPr>
        <p:txBody>
          <a:bodyPr/>
          <a:lstStyle/>
          <a:p>
            <a:endParaRPr lang="es-ES"/>
          </a:p>
        </p:txBody>
      </p:sp>
      <p:sp>
        <p:nvSpPr>
          <p:cNvPr id="14" name="Freeform 14"/>
          <p:cNvSpPr/>
          <p:nvPr/>
        </p:nvSpPr>
        <p:spPr>
          <a:xfrm>
            <a:off x="861927" y="3294366"/>
            <a:ext cx="1622052" cy="1189613"/>
          </a:xfrm>
          <a:custGeom>
            <a:avLst/>
            <a:gdLst/>
            <a:ahLst/>
            <a:cxnLst/>
            <a:rect l="l" t="t" r="r" b="b"/>
            <a:pathLst>
              <a:path w="1622052" h="1189613">
                <a:moveTo>
                  <a:pt x="0" y="0"/>
                </a:moveTo>
                <a:lnTo>
                  <a:pt x="1622052" y="0"/>
                </a:lnTo>
                <a:lnTo>
                  <a:pt x="1622052" y="1189614"/>
                </a:lnTo>
                <a:lnTo>
                  <a:pt x="0" y="1189614"/>
                </a:lnTo>
                <a:lnTo>
                  <a:pt x="0" y="0"/>
                </a:lnTo>
                <a:close/>
              </a:path>
            </a:pathLst>
          </a:custGeom>
          <a:blipFill>
            <a:blip r:embed="rId15" cstate="print">
              <a:extLst>
                <a:ext uri="{96DAC541-7B7A-43D3-8B79-37D633B846F1}">
                  <asvg:svgBlip xmlns:asvg="http://schemas.microsoft.com/office/drawing/2016/SVG/main" xmlns="" r:embed="rId11"/>
                </a:ext>
              </a:extLst>
            </a:blip>
            <a:stretch>
              <a:fillRect/>
            </a:stretch>
          </a:blipFill>
        </p:spPr>
        <p:txBody>
          <a:bodyPr/>
          <a:lstStyle/>
          <a:p>
            <a:endParaRPr lang="es-ES"/>
          </a:p>
        </p:txBody>
      </p:sp>
      <p:sp>
        <p:nvSpPr>
          <p:cNvPr id="15" name="Freeform 15"/>
          <p:cNvSpPr/>
          <p:nvPr/>
        </p:nvSpPr>
        <p:spPr>
          <a:xfrm>
            <a:off x="2798998" y="3332466"/>
            <a:ext cx="1997384" cy="1464882"/>
          </a:xfrm>
          <a:custGeom>
            <a:avLst/>
            <a:gdLst/>
            <a:ahLst/>
            <a:cxnLst/>
            <a:rect l="l" t="t" r="r" b="b"/>
            <a:pathLst>
              <a:path w="1997384" h="1464882">
                <a:moveTo>
                  <a:pt x="0" y="0"/>
                </a:moveTo>
                <a:lnTo>
                  <a:pt x="1997384" y="0"/>
                </a:lnTo>
                <a:lnTo>
                  <a:pt x="1997384" y="1464883"/>
                </a:lnTo>
                <a:lnTo>
                  <a:pt x="0" y="1464883"/>
                </a:lnTo>
                <a:lnTo>
                  <a:pt x="0" y="0"/>
                </a:lnTo>
                <a:close/>
              </a:path>
            </a:pathLst>
          </a:custGeom>
          <a:blipFill>
            <a:blip r:embed="rId16" cstate="print">
              <a:extLst>
                <a:ext uri="{96DAC541-7B7A-43D3-8B79-37D633B846F1}">
                  <asvg:svgBlip xmlns:asvg="http://schemas.microsoft.com/office/drawing/2016/SVG/main" xmlns="" r:embed="rId13"/>
                </a:ext>
              </a:extLst>
            </a:blip>
            <a:stretch>
              <a:fillRect/>
            </a:stretch>
          </a:blipFill>
        </p:spPr>
        <p:txBody>
          <a:bodyPr/>
          <a:lstStyle/>
          <a:p>
            <a:endParaRPr lang="es-ES"/>
          </a:p>
        </p:txBody>
      </p:sp>
      <p:sp>
        <p:nvSpPr>
          <p:cNvPr id="16" name="Freeform 16"/>
          <p:cNvSpPr/>
          <p:nvPr/>
        </p:nvSpPr>
        <p:spPr>
          <a:xfrm rot="891411">
            <a:off x="1831854" y="4213821"/>
            <a:ext cx="977516" cy="276148"/>
          </a:xfrm>
          <a:custGeom>
            <a:avLst/>
            <a:gdLst/>
            <a:ahLst/>
            <a:cxnLst/>
            <a:rect l="l" t="t" r="r" b="b"/>
            <a:pathLst>
              <a:path w="977516" h="276148">
                <a:moveTo>
                  <a:pt x="0" y="0"/>
                </a:moveTo>
                <a:lnTo>
                  <a:pt x="977516" y="0"/>
                </a:lnTo>
                <a:lnTo>
                  <a:pt x="977516" y="276148"/>
                </a:lnTo>
                <a:lnTo>
                  <a:pt x="0" y="276148"/>
                </a:lnTo>
                <a:lnTo>
                  <a:pt x="0" y="0"/>
                </a:lnTo>
                <a:close/>
              </a:path>
            </a:pathLst>
          </a:custGeom>
          <a:blipFill>
            <a:blip r:embed="rId17" cstate="print">
              <a:extLst>
                <a:ext uri="{96DAC541-7B7A-43D3-8B79-37D633B846F1}">
                  <asvg:svgBlip xmlns:asvg="http://schemas.microsoft.com/office/drawing/2016/SVG/main" xmlns="" r:embed="rId18"/>
                </a:ext>
              </a:extLst>
            </a:blip>
            <a:stretch>
              <a:fillRect/>
            </a:stretch>
          </a:blipFill>
        </p:spPr>
        <p:txBody>
          <a:bodyPr/>
          <a:lstStyle/>
          <a:p>
            <a:endParaRPr lang="es-ES"/>
          </a:p>
        </p:txBody>
      </p:sp>
      <p:sp>
        <p:nvSpPr>
          <p:cNvPr id="17" name="TextBox 17"/>
          <p:cNvSpPr txBox="1"/>
          <p:nvPr/>
        </p:nvSpPr>
        <p:spPr>
          <a:xfrm>
            <a:off x="2918057" y="3458633"/>
            <a:ext cx="1759267" cy="1128514"/>
          </a:xfrm>
          <a:prstGeom prst="rect">
            <a:avLst/>
          </a:prstGeom>
        </p:spPr>
        <p:txBody>
          <a:bodyPr lIns="0" tIns="0" rIns="0" bIns="0" rtlCol="0" anchor="t">
            <a:spAutoFit/>
          </a:bodyPr>
          <a:lstStyle/>
          <a:p>
            <a:pPr lvl="0" algn="ctr">
              <a:lnSpc>
                <a:spcPts val="1125"/>
              </a:lnSpc>
              <a:spcBef>
                <a:spcPct val="0"/>
              </a:spcBef>
            </a:pPr>
            <a:r>
              <a:rPr lang="en-US" sz="970" spc="-28" dirty="0" smtClean="0">
                <a:solidFill>
                  <a:srgbClr val="000000"/>
                </a:solidFill>
                <a:latin typeface="Century Gothic Paneuropean"/>
                <a:ea typeface="Century Gothic Paneuropean"/>
                <a:cs typeface="Century Gothic Paneuropean"/>
                <a:sym typeface="Century Gothic Paneuropean"/>
              </a:rPr>
              <a:t>Through error or criminal activity by third parties, </a:t>
            </a:r>
            <a:r>
              <a:rPr lang="en-US" sz="970" b="1" spc="-28" dirty="0" smtClean="0">
                <a:solidFill>
                  <a:srgbClr val="000000"/>
                </a:solidFill>
                <a:latin typeface="Century Gothic Paneuropean"/>
                <a:ea typeface="Century Gothic Paneuropean"/>
                <a:cs typeface="Century Gothic Paneuropean"/>
                <a:sym typeface="Century Gothic Paneuropean"/>
              </a:rPr>
              <a:t>it can fall into the hands of others who use it to cause harm</a:t>
            </a:r>
            <a:r>
              <a:rPr lang="en-US" sz="970" spc="-28" dirty="0" smtClean="0">
                <a:solidFill>
                  <a:srgbClr val="000000"/>
                </a:solidFill>
                <a:latin typeface="Century Gothic Paneuropean"/>
                <a:ea typeface="Century Gothic Paneuropean"/>
                <a:cs typeface="Century Gothic Paneuropean"/>
                <a:sym typeface="Century Gothic Paneuropean"/>
              </a:rPr>
              <a:t>, such as when accessing highly vulnerable Wi-Fi networks in public places like shopping </a:t>
            </a:r>
            <a:r>
              <a:rPr lang="en-US" sz="970" spc="-28" dirty="0" err="1" smtClean="0">
                <a:solidFill>
                  <a:srgbClr val="000000"/>
                </a:solidFill>
                <a:latin typeface="Century Gothic Paneuropean"/>
                <a:ea typeface="Century Gothic Paneuropean"/>
                <a:cs typeface="Century Gothic Paneuropean"/>
                <a:sym typeface="Century Gothic Paneuropean"/>
              </a:rPr>
              <a:t>centres</a:t>
            </a:r>
            <a:r>
              <a:rPr lang="en-US" sz="970" spc="-28" dirty="0" smtClean="0">
                <a:solidFill>
                  <a:srgbClr val="000000"/>
                </a:solidFill>
                <a:latin typeface="Century Gothic Paneuropean"/>
                <a:ea typeface="Century Gothic Paneuropean"/>
                <a:cs typeface="Century Gothic Paneuropean"/>
                <a:sym typeface="Century Gothic Paneuropean"/>
              </a:rPr>
              <a:t> or airports.</a:t>
            </a:r>
            <a:endParaRPr lang="en-US" sz="970" spc="-28" dirty="0">
              <a:solidFill>
                <a:srgbClr val="000000"/>
              </a:solidFill>
              <a:latin typeface="Century Gothic Paneuropean"/>
              <a:ea typeface="Century Gothic Paneuropean"/>
              <a:cs typeface="Century Gothic Paneuropean"/>
              <a:sym typeface="Century Gothic Paneuropean"/>
            </a:endParaRPr>
          </a:p>
        </p:txBody>
      </p:sp>
      <p:sp>
        <p:nvSpPr>
          <p:cNvPr id="18" name="TextBox 18"/>
          <p:cNvSpPr txBox="1"/>
          <p:nvPr/>
        </p:nvSpPr>
        <p:spPr>
          <a:xfrm>
            <a:off x="331917" y="592399"/>
            <a:ext cx="440319" cy="259029"/>
          </a:xfrm>
          <a:prstGeom prst="rect">
            <a:avLst/>
          </a:prstGeom>
        </p:spPr>
        <p:txBody>
          <a:bodyPr lIns="0" tIns="0" rIns="0" bIns="0" rtlCol="0" anchor="t">
            <a:spAutoFit/>
          </a:bodyPr>
          <a:lstStyle/>
          <a:p>
            <a:pPr marL="0" lvl="0" indent="0" algn="ctr">
              <a:lnSpc>
                <a:spcPts val="2152"/>
              </a:lnSpc>
              <a:spcBef>
                <a:spcPct val="0"/>
              </a:spcBef>
            </a:pPr>
            <a:r>
              <a:rPr lang="en-US" sz="1618" u="none" strike="noStrike">
                <a:solidFill>
                  <a:srgbClr val="000000"/>
                </a:solidFill>
                <a:latin typeface="Hachi Maru Pop"/>
                <a:ea typeface="Hachi Maru Pop"/>
                <a:cs typeface="Hachi Maru Pop"/>
                <a:sym typeface="Hachi Maru Pop"/>
              </a:rPr>
              <a:t>06</a:t>
            </a:r>
          </a:p>
        </p:txBody>
      </p:sp>
      <p:sp>
        <p:nvSpPr>
          <p:cNvPr id="19" name="TextBox 19"/>
          <p:cNvSpPr txBox="1"/>
          <p:nvPr/>
        </p:nvSpPr>
        <p:spPr>
          <a:xfrm>
            <a:off x="790565" y="612388"/>
            <a:ext cx="4333857" cy="246862"/>
          </a:xfrm>
          <a:prstGeom prst="rect">
            <a:avLst/>
          </a:prstGeom>
        </p:spPr>
        <p:txBody>
          <a:bodyPr lIns="0" tIns="0" rIns="0" bIns="0" rtlCol="0" anchor="t">
            <a:spAutoFit/>
          </a:bodyPr>
          <a:lstStyle/>
          <a:p>
            <a:pPr marL="0" lvl="0" indent="0" algn="l">
              <a:lnSpc>
                <a:spcPts val="2054"/>
              </a:lnSpc>
              <a:spcBef>
                <a:spcPct val="0"/>
              </a:spcBef>
            </a:pPr>
            <a:r>
              <a:rPr lang="en-US" sz="1467" dirty="0" smtClean="0">
                <a:solidFill>
                  <a:srgbClr val="000000"/>
                </a:solidFill>
                <a:latin typeface="Hachi Maru Pop"/>
                <a:ea typeface="Hachi Maru Pop"/>
                <a:cs typeface="Hachi Maru Pop"/>
                <a:sym typeface="Hachi Maru Pop"/>
              </a:rPr>
              <a:t>Myths and realities	</a:t>
            </a:r>
            <a:endParaRPr lang="en-US" sz="1467" dirty="0">
              <a:solidFill>
                <a:srgbClr val="000000"/>
              </a:solidFill>
              <a:latin typeface="Hachi Maru Pop"/>
              <a:ea typeface="Hachi Maru Pop"/>
              <a:cs typeface="Hachi Maru Pop"/>
              <a:sym typeface="Hachi Maru Pop"/>
            </a:endParaRPr>
          </a:p>
        </p:txBody>
      </p:sp>
      <p:sp>
        <p:nvSpPr>
          <p:cNvPr id="20" name="TextBox 20"/>
          <p:cNvSpPr txBox="1"/>
          <p:nvPr/>
        </p:nvSpPr>
        <p:spPr>
          <a:xfrm>
            <a:off x="1480961" y="1168895"/>
            <a:ext cx="663659" cy="502766"/>
          </a:xfrm>
          <a:prstGeom prst="rect">
            <a:avLst/>
          </a:prstGeom>
        </p:spPr>
        <p:txBody>
          <a:bodyPr lIns="0" tIns="0" rIns="0" bIns="0" rtlCol="0" anchor="t">
            <a:spAutoFit/>
          </a:bodyPr>
          <a:lstStyle/>
          <a:p>
            <a:pPr lvl="0">
              <a:lnSpc>
                <a:spcPts val="1964"/>
              </a:lnSpc>
              <a:spcBef>
                <a:spcPct val="0"/>
              </a:spcBef>
            </a:pPr>
            <a:r>
              <a:rPr lang="en-US" sz="1402" dirty="0" smtClean="0">
                <a:solidFill>
                  <a:srgbClr val="F8F6F7"/>
                </a:solidFill>
                <a:latin typeface="Balsamiq Sans"/>
                <a:ea typeface="Balsamiq Sans"/>
                <a:cs typeface="Balsamiq Sans"/>
                <a:sym typeface="Balsamiq Sans"/>
              </a:rPr>
              <a:t>MYTH	</a:t>
            </a:r>
            <a:endParaRPr lang="en-US" sz="1402" dirty="0">
              <a:solidFill>
                <a:srgbClr val="F8F6F7"/>
              </a:solidFill>
              <a:latin typeface="Balsamiq Sans"/>
              <a:ea typeface="Balsamiq Sans"/>
              <a:cs typeface="Balsamiq Sans"/>
              <a:sym typeface="Balsamiq Sans"/>
            </a:endParaRPr>
          </a:p>
        </p:txBody>
      </p:sp>
      <p:sp>
        <p:nvSpPr>
          <p:cNvPr id="21" name="TextBox 21"/>
          <p:cNvSpPr txBox="1"/>
          <p:nvPr/>
        </p:nvSpPr>
        <p:spPr>
          <a:xfrm>
            <a:off x="3309890" y="1152550"/>
            <a:ext cx="1132141" cy="246286"/>
          </a:xfrm>
          <a:prstGeom prst="rect">
            <a:avLst/>
          </a:prstGeom>
        </p:spPr>
        <p:txBody>
          <a:bodyPr lIns="0" tIns="0" rIns="0" bIns="0" rtlCol="0" anchor="t">
            <a:spAutoFit/>
          </a:bodyPr>
          <a:lstStyle/>
          <a:p>
            <a:pPr marL="0" lvl="0" indent="0" algn="l">
              <a:lnSpc>
                <a:spcPts val="1964"/>
              </a:lnSpc>
              <a:spcBef>
                <a:spcPct val="0"/>
              </a:spcBef>
            </a:pPr>
            <a:r>
              <a:rPr lang="en-US" sz="1402" dirty="0" smtClean="0">
                <a:solidFill>
                  <a:srgbClr val="F8F6F7"/>
                </a:solidFill>
                <a:latin typeface="Balsamiq Sans"/>
                <a:ea typeface="Balsamiq Sans"/>
                <a:cs typeface="Balsamiq Sans"/>
                <a:sym typeface="Balsamiq Sans"/>
              </a:rPr>
              <a:t>REALITY</a:t>
            </a:r>
            <a:endParaRPr lang="en-US" sz="1402" dirty="0">
              <a:solidFill>
                <a:srgbClr val="F8F6F7"/>
              </a:solidFill>
              <a:latin typeface="Balsamiq Sans"/>
              <a:ea typeface="Balsamiq Sans"/>
              <a:cs typeface="Balsamiq Sans"/>
              <a:sym typeface="Balsamiq Sans"/>
            </a:endParaRPr>
          </a:p>
        </p:txBody>
      </p:sp>
      <p:sp>
        <p:nvSpPr>
          <p:cNvPr id="22" name="TextBox 22"/>
          <p:cNvSpPr txBox="1"/>
          <p:nvPr/>
        </p:nvSpPr>
        <p:spPr>
          <a:xfrm>
            <a:off x="923200" y="2031018"/>
            <a:ext cx="1429623" cy="836319"/>
          </a:xfrm>
          <a:prstGeom prst="rect">
            <a:avLst/>
          </a:prstGeom>
        </p:spPr>
        <p:txBody>
          <a:bodyPr lIns="0" tIns="0" rIns="0" bIns="0" rtlCol="0" anchor="t">
            <a:spAutoFit/>
          </a:bodyPr>
          <a:lstStyle/>
          <a:p>
            <a:pPr lvl="0" algn="ctr">
              <a:lnSpc>
                <a:spcPts val="1340"/>
              </a:lnSpc>
            </a:pPr>
            <a:r>
              <a:rPr lang="en-US" sz="1155" b="1" i="1" spc="-80" dirty="0" smtClean="0">
                <a:solidFill>
                  <a:srgbClr val="000000"/>
                </a:solidFill>
                <a:latin typeface="Balsamiq Sans Bold Italics"/>
                <a:ea typeface="Balsamiq Sans Bold Italics"/>
                <a:cs typeface="Balsamiq Sans Bold Italics"/>
                <a:sym typeface="Balsamiq Sans Bold Italics"/>
              </a:rPr>
              <a:t>“Teenagers are digital natives and are very familiar with new technologies and the virtual world.”</a:t>
            </a:r>
            <a:endParaRPr lang="en-US" sz="1155" b="1" i="1" spc="-80" dirty="0">
              <a:solidFill>
                <a:srgbClr val="000000"/>
              </a:solidFill>
              <a:latin typeface="Balsamiq Sans Bold Italics"/>
              <a:ea typeface="Balsamiq Sans Bold Italics"/>
              <a:cs typeface="Balsamiq Sans Bold Italics"/>
              <a:sym typeface="Balsamiq Sans Bold Italics"/>
            </a:endParaRPr>
          </a:p>
        </p:txBody>
      </p:sp>
      <p:sp>
        <p:nvSpPr>
          <p:cNvPr id="23" name="TextBox 23"/>
          <p:cNvSpPr txBox="1"/>
          <p:nvPr/>
        </p:nvSpPr>
        <p:spPr>
          <a:xfrm>
            <a:off x="341133" y="2001025"/>
            <a:ext cx="449433" cy="229805"/>
          </a:xfrm>
          <a:prstGeom prst="rect">
            <a:avLst/>
          </a:prstGeom>
        </p:spPr>
        <p:txBody>
          <a:bodyPr lIns="0" tIns="0" rIns="0" bIns="0" rtlCol="0" anchor="t">
            <a:spAutoFit/>
          </a:bodyPr>
          <a:lstStyle/>
          <a:p>
            <a:pPr marL="0" lvl="0" indent="0" algn="ctr">
              <a:lnSpc>
                <a:spcPts val="1869"/>
              </a:lnSpc>
              <a:spcBef>
                <a:spcPct val="0"/>
              </a:spcBef>
            </a:pPr>
            <a:r>
              <a:rPr lang="en-US" sz="1405" b="1" i="1">
                <a:solidFill>
                  <a:srgbClr val="000000"/>
                </a:solidFill>
                <a:latin typeface="Gotham Bold Italics"/>
                <a:ea typeface="Gotham Bold Italics"/>
                <a:cs typeface="Gotham Bold Italics"/>
                <a:sym typeface="Gotham Bold Italics"/>
              </a:rPr>
              <a:t>6.1</a:t>
            </a:r>
          </a:p>
        </p:txBody>
      </p:sp>
      <p:sp>
        <p:nvSpPr>
          <p:cNvPr id="24" name="TextBox 24"/>
          <p:cNvSpPr txBox="1"/>
          <p:nvPr/>
        </p:nvSpPr>
        <p:spPr>
          <a:xfrm>
            <a:off x="2828433" y="2029600"/>
            <a:ext cx="1766266" cy="1077218"/>
          </a:xfrm>
          <a:prstGeom prst="rect">
            <a:avLst/>
          </a:prstGeom>
        </p:spPr>
        <p:txBody>
          <a:bodyPr lIns="0" tIns="0" rIns="0" bIns="0" rtlCol="0" anchor="t">
            <a:spAutoFit/>
          </a:bodyPr>
          <a:lstStyle/>
          <a:p>
            <a:pPr lvl="0" algn="ctr">
              <a:lnSpc>
                <a:spcPts val="1197"/>
              </a:lnSpc>
              <a:spcBef>
                <a:spcPct val="0"/>
              </a:spcBef>
            </a:pPr>
            <a:r>
              <a:rPr lang="en-US" sz="1031" b="1" spc="-29" dirty="0" smtClean="0">
                <a:solidFill>
                  <a:srgbClr val="000000"/>
                </a:solidFill>
                <a:latin typeface="Century Gothic Paneuropean"/>
                <a:ea typeface="Century Gothic Paneuropean"/>
                <a:cs typeface="Century Gothic Paneuropean"/>
                <a:sym typeface="Century Gothic Paneuropean"/>
              </a:rPr>
              <a:t>Just because they were born in the digital age does not mean that they know how to use devices correctly</a:t>
            </a:r>
            <a:r>
              <a:rPr lang="en-US" sz="1031" spc="-29" dirty="0" smtClean="0">
                <a:solidFill>
                  <a:srgbClr val="000000"/>
                </a:solidFill>
                <a:latin typeface="Century Gothic Paneuropean"/>
                <a:ea typeface="Century Gothic Paneuropean"/>
                <a:cs typeface="Century Gothic Paneuropean"/>
                <a:sym typeface="Century Gothic Paneuropean"/>
              </a:rPr>
              <a:t>, are aware of their educational potential, or know what risks they are exposed to.</a:t>
            </a:r>
            <a:endParaRPr lang="en-US" sz="1031" u="none" strike="noStrike" spc="-29" dirty="0">
              <a:solidFill>
                <a:srgbClr val="000000"/>
              </a:solidFill>
              <a:latin typeface="Century Gothic Paneuropean"/>
              <a:ea typeface="Century Gothic Paneuropean"/>
              <a:cs typeface="Century Gothic Paneuropean"/>
              <a:sym typeface="Century Gothic Paneuropean"/>
            </a:endParaRPr>
          </a:p>
        </p:txBody>
      </p:sp>
      <p:sp>
        <p:nvSpPr>
          <p:cNvPr id="25" name="TextBox 25"/>
          <p:cNvSpPr txBox="1"/>
          <p:nvPr/>
        </p:nvSpPr>
        <p:spPr>
          <a:xfrm>
            <a:off x="1029403" y="3607816"/>
            <a:ext cx="1597835" cy="336182"/>
          </a:xfrm>
          <a:prstGeom prst="rect">
            <a:avLst/>
          </a:prstGeom>
        </p:spPr>
        <p:txBody>
          <a:bodyPr lIns="0" tIns="0" rIns="0" bIns="0" rtlCol="0" anchor="t">
            <a:spAutoFit/>
          </a:bodyPr>
          <a:lstStyle/>
          <a:p>
            <a:pPr lvl="0">
              <a:lnSpc>
                <a:spcPts val="1340"/>
              </a:lnSpc>
              <a:spcBef>
                <a:spcPct val="0"/>
              </a:spcBef>
            </a:pPr>
            <a:r>
              <a:rPr lang="en-US" sz="1155" b="1" i="1" spc="-80" dirty="0" smtClean="0">
                <a:solidFill>
                  <a:srgbClr val="000000"/>
                </a:solidFill>
                <a:latin typeface="Balsamiq Sans Bold Italics"/>
                <a:ea typeface="Balsamiq Sans Bold Italics"/>
                <a:cs typeface="Balsamiq Sans Bold Italics"/>
                <a:sym typeface="Balsamiq Sans Bold Italics"/>
              </a:rPr>
              <a:t>“No one can see the material on a device”</a:t>
            </a:r>
            <a:endParaRPr lang="en-US" sz="1155" b="1" i="1" u="none" strike="noStrike" spc="-80" dirty="0">
              <a:solidFill>
                <a:srgbClr val="000000"/>
              </a:solidFill>
              <a:latin typeface="Balsamiq Sans Bold Italics"/>
              <a:ea typeface="Balsamiq Sans Bold Italics"/>
              <a:cs typeface="Balsamiq Sans Bold Italics"/>
              <a:sym typeface="Balsamiq Sans Bold Italics"/>
            </a:endParaRPr>
          </a:p>
        </p:txBody>
      </p:sp>
      <p:sp>
        <p:nvSpPr>
          <p:cNvPr id="26" name="TextBox 26"/>
          <p:cNvSpPr txBox="1"/>
          <p:nvPr/>
        </p:nvSpPr>
        <p:spPr>
          <a:xfrm>
            <a:off x="345820" y="3445289"/>
            <a:ext cx="449433" cy="229805"/>
          </a:xfrm>
          <a:prstGeom prst="rect">
            <a:avLst/>
          </a:prstGeom>
        </p:spPr>
        <p:txBody>
          <a:bodyPr lIns="0" tIns="0" rIns="0" bIns="0" rtlCol="0" anchor="t">
            <a:spAutoFit/>
          </a:bodyPr>
          <a:lstStyle/>
          <a:p>
            <a:pPr marL="0" lvl="0" indent="0" algn="ctr">
              <a:lnSpc>
                <a:spcPts val="1869"/>
              </a:lnSpc>
              <a:spcBef>
                <a:spcPct val="0"/>
              </a:spcBef>
            </a:pPr>
            <a:r>
              <a:rPr lang="en-US" sz="1405" b="1" i="1">
                <a:solidFill>
                  <a:srgbClr val="000000"/>
                </a:solidFill>
                <a:latin typeface="Gotham Bold Italics"/>
                <a:ea typeface="Gotham Bold Italics"/>
                <a:cs typeface="Gotham Bold Italics"/>
                <a:sym typeface="Gotham Bold Italics"/>
              </a:rPr>
              <a:t>6.2</a:t>
            </a:r>
          </a:p>
        </p:txBody>
      </p:sp>
      <p:sp>
        <p:nvSpPr>
          <p:cNvPr id="27" name="TextBox 27"/>
          <p:cNvSpPr txBox="1"/>
          <p:nvPr/>
        </p:nvSpPr>
        <p:spPr>
          <a:xfrm>
            <a:off x="5060541" y="5072433"/>
            <a:ext cx="172492"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18.</a:t>
            </a:r>
          </a:p>
        </p:txBody>
      </p:sp>
      <p:sp>
        <p:nvSpPr>
          <p:cNvPr id="28" name="TextBox 28"/>
          <p:cNvSpPr txBox="1"/>
          <p:nvPr/>
        </p:nvSpPr>
        <p:spPr>
          <a:xfrm>
            <a:off x="2513505" y="1089731"/>
            <a:ext cx="408370" cy="379867"/>
          </a:xfrm>
          <a:prstGeom prst="rect">
            <a:avLst/>
          </a:prstGeom>
        </p:spPr>
        <p:txBody>
          <a:bodyPr lIns="0" tIns="0" rIns="0" bIns="0" rtlCol="0" anchor="t">
            <a:spAutoFit/>
          </a:bodyPr>
          <a:lstStyle/>
          <a:p>
            <a:pPr marL="0" lvl="0" indent="0" algn="l">
              <a:lnSpc>
                <a:spcPts val="3077"/>
              </a:lnSpc>
              <a:spcBef>
                <a:spcPct val="0"/>
              </a:spcBef>
            </a:pPr>
            <a:r>
              <a:rPr lang="en-US" sz="2198">
                <a:solidFill>
                  <a:srgbClr val="000000"/>
                </a:solidFill>
                <a:latin typeface="Balsamiq Sans"/>
                <a:ea typeface="Balsamiq Sans"/>
                <a:cs typeface="Balsamiq Sans"/>
                <a:sym typeface="Balsamiq Sans"/>
              </a:rPr>
              <a:t>vs.</a:t>
            </a:r>
          </a:p>
        </p:txBody>
      </p:sp>
      <p:sp>
        <p:nvSpPr>
          <p:cNvPr id="29" name="Freeform 29"/>
          <p:cNvSpPr/>
          <p:nvPr/>
        </p:nvSpPr>
        <p:spPr>
          <a:xfrm>
            <a:off x="4322107" y="271152"/>
            <a:ext cx="773558" cy="500487"/>
          </a:xfrm>
          <a:custGeom>
            <a:avLst/>
            <a:gdLst/>
            <a:ahLst/>
            <a:cxnLst/>
            <a:rect l="l" t="t" r="r" b="b"/>
            <a:pathLst>
              <a:path w="773558" h="500487">
                <a:moveTo>
                  <a:pt x="0" y="0"/>
                </a:moveTo>
                <a:lnTo>
                  <a:pt x="773557" y="0"/>
                </a:lnTo>
                <a:lnTo>
                  <a:pt x="773557" y="500486"/>
                </a:lnTo>
                <a:lnTo>
                  <a:pt x="0" y="500486"/>
                </a:lnTo>
                <a:lnTo>
                  <a:pt x="0" y="0"/>
                </a:lnTo>
                <a:close/>
              </a:path>
            </a:pathLst>
          </a:custGeom>
          <a:blipFill>
            <a:blip r:embed="rId19" cstate="print"/>
            <a:stretch>
              <a:fillRect l="-4680" t="-13744" r="-4227" b="-16999"/>
            </a:stretch>
          </a:blipFill>
        </p:spPr>
        <p:txBody>
          <a:bodyPr/>
          <a:lstStyle/>
          <a:p>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1213" y="1795034"/>
            <a:ext cx="826715" cy="389158"/>
            <a:chOff x="0" y="-9525"/>
            <a:chExt cx="1102287" cy="518877"/>
          </a:xfrm>
        </p:grpSpPr>
        <p:sp>
          <p:nvSpPr>
            <p:cNvPr id="3" name="TextBox 3"/>
            <p:cNvSpPr txBox="1"/>
            <p:nvPr/>
          </p:nvSpPr>
          <p:spPr>
            <a:xfrm>
              <a:off x="269560" y="-9525"/>
              <a:ext cx="460420" cy="294889"/>
            </a:xfrm>
            <a:prstGeom prst="rect">
              <a:avLst/>
            </a:prstGeom>
          </p:spPr>
          <p:txBody>
            <a:bodyPr lIns="0" tIns="0" rIns="0" bIns="0" rtlCol="0" anchor="t">
              <a:spAutoFit/>
            </a:bodyPr>
            <a:lstStyle/>
            <a:p>
              <a:pPr marL="0" lvl="0" indent="0" algn="ctr">
                <a:lnSpc>
                  <a:spcPts val="1896"/>
                </a:lnSpc>
                <a:spcBef>
                  <a:spcPct val="0"/>
                </a:spcBef>
              </a:pPr>
              <a:r>
                <a:rPr lang="en-US" sz="1426" u="none" strike="noStrike">
                  <a:solidFill>
                    <a:srgbClr val="007932"/>
                  </a:solidFill>
                  <a:latin typeface="Hachi Maru Pop"/>
                  <a:ea typeface="Hachi Maru Pop"/>
                  <a:cs typeface="Hachi Maru Pop"/>
                  <a:sym typeface="Hachi Maru Pop"/>
                </a:rPr>
                <a:t>01</a:t>
              </a:r>
            </a:p>
          </p:txBody>
        </p:sp>
        <p:sp>
          <p:nvSpPr>
            <p:cNvPr id="4" name="TextBox 4"/>
            <p:cNvSpPr txBox="1"/>
            <p:nvPr/>
          </p:nvSpPr>
          <p:spPr>
            <a:xfrm>
              <a:off x="0" y="287240"/>
              <a:ext cx="1102287" cy="222112"/>
            </a:xfrm>
            <a:prstGeom prst="rect">
              <a:avLst/>
            </a:prstGeom>
          </p:spPr>
          <p:txBody>
            <a:bodyPr lIns="0" tIns="0" rIns="0" bIns="0" rtlCol="0" anchor="t">
              <a:spAutoFit/>
            </a:bodyPr>
            <a:lstStyle/>
            <a:p>
              <a:pPr lvl="0" algn="ctr">
                <a:lnSpc>
                  <a:spcPts val="1352"/>
                </a:lnSpc>
                <a:spcBef>
                  <a:spcPct val="0"/>
                </a:spcBef>
              </a:pPr>
              <a:r>
                <a:rPr lang="en-US" sz="965" b="1" dirty="0" smtClean="0">
                  <a:solidFill>
                    <a:srgbClr val="272727"/>
                  </a:solidFill>
                  <a:latin typeface="Century Gothic Paneuropean Bold"/>
                  <a:ea typeface="Century Gothic Paneuropean Bold"/>
                  <a:cs typeface="Century Gothic Paneuropean Bold"/>
                  <a:sym typeface="Century Gothic Paneuropean Bold"/>
                </a:rPr>
                <a:t>Presentation</a:t>
              </a:r>
              <a:endParaRPr lang="en-US" sz="965" b="1" u="none" strike="noStrike" dirty="0">
                <a:solidFill>
                  <a:srgbClr val="272727"/>
                </a:solidFill>
                <a:latin typeface="Century Gothic Paneuropean Bold"/>
                <a:ea typeface="Century Gothic Paneuropean Bold"/>
                <a:cs typeface="Century Gothic Paneuropean Bold"/>
                <a:sym typeface="Century Gothic Paneuropean Bold"/>
              </a:endParaRPr>
            </a:p>
          </p:txBody>
        </p:sp>
      </p:grpSp>
      <p:grpSp>
        <p:nvGrpSpPr>
          <p:cNvPr id="5" name="Group 5"/>
          <p:cNvGrpSpPr/>
          <p:nvPr/>
        </p:nvGrpSpPr>
        <p:grpSpPr>
          <a:xfrm>
            <a:off x="2019042" y="1778348"/>
            <a:ext cx="814074" cy="418796"/>
            <a:chOff x="0" y="-9525"/>
            <a:chExt cx="1085432" cy="558394"/>
          </a:xfrm>
        </p:grpSpPr>
        <p:sp>
          <p:nvSpPr>
            <p:cNvPr id="6" name="TextBox 6"/>
            <p:cNvSpPr txBox="1"/>
            <p:nvPr/>
          </p:nvSpPr>
          <p:spPr>
            <a:xfrm>
              <a:off x="277656" y="-9525"/>
              <a:ext cx="531296" cy="297495"/>
            </a:xfrm>
            <a:prstGeom prst="rect">
              <a:avLst/>
            </a:prstGeom>
          </p:spPr>
          <p:txBody>
            <a:bodyPr lIns="0" tIns="0" rIns="0" bIns="0" rtlCol="0" anchor="t">
              <a:spAutoFit/>
            </a:bodyPr>
            <a:lstStyle/>
            <a:p>
              <a:pPr marL="0" lvl="0" indent="0" algn="ctr">
                <a:lnSpc>
                  <a:spcPts val="1896"/>
                </a:lnSpc>
                <a:spcBef>
                  <a:spcPct val="0"/>
                </a:spcBef>
              </a:pPr>
              <a:r>
                <a:rPr lang="en-US" sz="1426" u="none" strike="noStrike">
                  <a:solidFill>
                    <a:srgbClr val="007932"/>
                  </a:solidFill>
                  <a:latin typeface="Hachi Maru Pop"/>
                  <a:ea typeface="Hachi Maru Pop"/>
                  <a:cs typeface="Hachi Maru Pop"/>
                  <a:sym typeface="Hachi Maru Pop"/>
                </a:rPr>
                <a:t>02</a:t>
              </a:r>
            </a:p>
          </p:txBody>
        </p:sp>
        <p:sp>
          <p:nvSpPr>
            <p:cNvPr id="7" name="TextBox 7"/>
            <p:cNvSpPr txBox="1"/>
            <p:nvPr/>
          </p:nvSpPr>
          <p:spPr>
            <a:xfrm>
              <a:off x="0" y="309488"/>
              <a:ext cx="1085432" cy="239381"/>
            </a:xfrm>
            <a:prstGeom prst="rect">
              <a:avLst/>
            </a:prstGeom>
          </p:spPr>
          <p:txBody>
            <a:bodyPr lIns="0" tIns="0" rIns="0" bIns="0" rtlCol="0" anchor="t">
              <a:spAutoFit/>
            </a:bodyPr>
            <a:lstStyle/>
            <a:p>
              <a:pPr marL="0" lvl="0" indent="0" algn="ctr">
                <a:lnSpc>
                  <a:spcPts val="1352"/>
                </a:lnSpc>
                <a:spcBef>
                  <a:spcPct val="0"/>
                </a:spcBef>
              </a:pPr>
              <a:r>
                <a:rPr lang="en-US" sz="965" b="1" u="none" strike="noStrike" dirty="0" smtClean="0">
                  <a:solidFill>
                    <a:srgbClr val="272727"/>
                  </a:solidFill>
                  <a:latin typeface="Century Gothic Paneuropean Bold"/>
                  <a:ea typeface="Century Gothic Paneuropean Bold"/>
                  <a:cs typeface="Century Gothic Paneuropean Bold"/>
                  <a:sym typeface="Century Gothic Paneuropean Bold"/>
                </a:rPr>
                <a:t>The </a:t>
              </a:r>
              <a:r>
                <a:rPr lang="en-US" sz="965" b="1" u="none" strike="noStrike" dirty="0">
                  <a:solidFill>
                    <a:srgbClr val="272727"/>
                  </a:solidFill>
                  <a:latin typeface="Century Gothic Paneuropean Bold"/>
                  <a:ea typeface="Century Gothic Paneuropean Bold"/>
                  <a:cs typeface="Century Gothic Paneuropean Bold"/>
                  <a:sym typeface="Century Gothic Paneuropean Bold"/>
                </a:rPr>
                <a:t>CAA </a:t>
              </a:r>
              <a:r>
                <a:rPr lang="en-US" sz="965" b="1" u="none" strike="noStrike" dirty="0" smtClean="0">
                  <a:solidFill>
                    <a:srgbClr val="272727"/>
                  </a:solidFill>
                  <a:latin typeface="Century Gothic Paneuropean Bold"/>
                  <a:ea typeface="Century Gothic Paneuropean Bold"/>
                  <a:cs typeface="Century Gothic Paneuropean Bold"/>
                  <a:sym typeface="Century Gothic Paneuropean Bold"/>
                </a:rPr>
                <a:t>alert</a:t>
              </a:r>
              <a:endParaRPr lang="en-US" sz="965" b="1" u="none" strike="noStrike" dirty="0">
                <a:solidFill>
                  <a:srgbClr val="272727"/>
                </a:solidFill>
                <a:latin typeface="Century Gothic Paneuropean Bold"/>
                <a:ea typeface="Century Gothic Paneuropean Bold"/>
                <a:cs typeface="Century Gothic Paneuropean Bold"/>
                <a:sym typeface="Century Gothic Paneuropean Bold"/>
              </a:endParaRPr>
            </a:p>
          </p:txBody>
        </p:sp>
      </p:grpSp>
      <p:grpSp>
        <p:nvGrpSpPr>
          <p:cNvPr id="8" name="Group 8"/>
          <p:cNvGrpSpPr/>
          <p:nvPr/>
        </p:nvGrpSpPr>
        <p:grpSpPr>
          <a:xfrm>
            <a:off x="3116220" y="1781785"/>
            <a:ext cx="1853110" cy="583192"/>
            <a:chOff x="0" y="-9525"/>
            <a:chExt cx="2470814" cy="777588"/>
          </a:xfrm>
        </p:grpSpPr>
        <p:sp>
          <p:nvSpPr>
            <p:cNvPr id="9" name="TextBox 9"/>
            <p:cNvSpPr txBox="1"/>
            <p:nvPr/>
          </p:nvSpPr>
          <p:spPr>
            <a:xfrm>
              <a:off x="703714" y="-9525"/>
              <a:ext cx="886644" cy="295471"/>
            </a:xfrm>
            <a:prstGeom prst="rect">
              <a:avLst/>
            </a:prstGeom>
          </p:spPr>
          <p:txBody>
            <a:bodyPr lIns="0" tIns="0" rIns="0" bIns="0" rtlCol="0" anchor="t">
              <a:spAutoFit/>
            </a:bodyPr>
            <a:lstStyle/>
            <a:p>
              <a:pPr algn="ctr">
                <a:lnSpc>
                  <a:spcPts val="1896"/>
                </a:lnSpc>
              </a:pPr>
              <a:r>
                <a:rPr lang="en-US" sz="1426">
                  <a:solidFill>
                    <a:srgbClr val="007932"/>
                  </a:solidFill>
                  <a:latin typeface="Hachi Maru Pop"/>
                  <a:ea typeface="Hachi Maru Pop"/>
                  <a:cs typeface="Hachi Maru Pop"/>
                  <a:sym typeface="Hachi Maru Pop"/>
                </a:rPr>
                <a:t>03</a:t>
              </a:r>
            </a:p>
          </p:txBody>
        </p:sp>
        <p:sp>
          <p:nvSpPr>
            <p:cNvPr id="10" name="TextBox 10"/>
            <p:cNvSpPr txBox="1"/>
            <p:nvPr/>
          </p:nvSpPr>
          <p:spPr>
            <a:xfrm>
              <a:off x="0" y="306571"/>
              <a:ext cx="2470814" cy="461492"/>
            </a:xfrm>
            <a:prstGeom prst="rect">
              <a:avLst/>
            </a:prstGeom>
          </p:spPr>
          <p:txBody>
            <a:bodyPr lIns="0" tIns="0" rIns="0" bIns="0" rtlCol="0" anchor="t">
              <a:spAutoFit/>
            </a:bodyPr>
            <a:lstStyle/>
            <a:p>
              <a:pPr lvl="0" algn="ctr">
                <a:lnSpc>
                  <a:spcPts val="1352"/>
                </a:lnSpc>
                <a:spcBef>
                  <a:spcPct val="0"/>
                </a:spcBef>
              </a:pPr>
              <a:r>
                <a:rPr lang="en-US" sz="965" b="1" dirty="0" smtClean="0">
                  <a:solidFill>
                    <a:srgbClr val="272727"/>
                  </a:solidFill>
                  <a:latin typeface="Century Gothic Paneuropean Bold"/>
                  <a:ea typeface="Century Gothic Paneuropean Bold"/>
                  <a:cs typeface="Century Gothic Paneuropean Bold"/>
                  <a:sym typeface="Century Gothic Paneuropean Bold"/>
                </a:rPr>
                <a:t>Before giving them a mobile phone</a:t>
              </a:r>
              <a:endParaRPr lang="en-US" sz="965" b="1" u="none" strike="noStrike" dirty="0">
                <a:solidFill>
                  <a:srgbClr val="272727"/>
                </a:solidFill>
                <a:latin typeface="Century Gothic Paneuropean Bold"/>
                <a:ea typeface="Century Gothic Paneuropean Bold"/>
                <a:cs typeface="Century Gothic Paneuropean Bold"/>
                <a:sym typeface="Century Gothic Paneuropean Bold"/>
              </a:endParaRPr>
            </a:p>
          </p:txBody>
        </p:sp>
      </p:grpSp>
      <p:grpSp>
        <p:nvGrpSpPr>
          <p:cNvPr id="11" name="Group 11"/>
          <p:cNvGrpSpPr/>
          <p:nvPr/>
        </p:nvGrpSpPr>
        <p:grpSpPr>
          <a:xfrm>
            <a:off x="361213" y="2352858"/>
            <a:ext cx="2127557" cy="2059032"/>
            <a:chOff x="0" y="-19050"/>
            <a:chExt cx="2836743" cy="2745376"/>
          </a:xfrm>
        </p:grpSpPr>
        <p:sp>
          <p:nvSpPr>
            <p:cNvPr id="12" name="TextBox 12"/>
            <p:cNvSpPr txBox="1"/>
            <p:nvPr/>
          </p:nvSpPr>
          <p:spPr>
            <a:xfrm>
              <a:off x="495625" y="-19050"/>
              <a:ext cx="501847" cy="299665"/>
            </a:xfrm>
            <a:prstGeom prst="rect">
              <a:avLst/>
            </a:prstGeom>
          </p:spPr>
          <p:txBody>
            <a:bodyPr lIns="0" tIns="0" rIns="0" bIns="0" rtlCol="0" anchor="t">
              <a:spAutoFit/>
            </a:bodyPr>
            <a:lstStyle/>
            <a:p>
              <a:pPr algn="ctr">
                <a:lnSpc>
                  <a:spcPts val="1900"/>
                </a:lnSpc>
              </a:pPr>
              <a:r>
                <a:rPr lang="en-US" sz="1429">
                  <a:solidFill>
                    <a:srgbClr val="007932"/>
                  </a:solidFill>
                  <a:latin typeface="Hachi Maru Pop"/>
                  <a:ea typeface="Hachi Maru Pop"/>
                  <a:cs typeface="Hachi Maru Pop"/>
                  <a:sym typeface="Hachi Maru Pop"/>
                </a:rPr>
                <a:t>04</a:t>
              </a:r>
            </a:p>
          </p:txBody>
        </p:sp>
        <p:sp>
          <p:nvSpPr>
            <p:cNvPr id="13" name="TextBox 13"/>
            <p:cNvSpPr txBox="1"/>
            <p:nvPr/>
          </p:nvSpPr>
          <p:spPr>
            <a:xfrm>
              <a:off x="0" y="347665"/>
              <a:ext cx="1583218" cy="222112"/>
            </a:xfrm>
            <a:prstGeom prst="rect">
              <a:avLst/>
            </a:prstGeom>
          </p:spPr>
          <p:txBody>
            <a:bodyPr lIns="0" tIns="0" rIns="0" bIns="0" rtlCol="0" anchor="t">
              <a:spAutoFit/>
            </a:bodyPr>
            <a:lstStyle/>
            <a:p>
              <a:pPr lvl="0" algn="ctr">
                <a:lnSpc>
                  <a:spcPts val="1352"/>
                </a:lnSpc>
                <a:spcBef>
                  <a:spcPct val="0"/>
                </a:spcBef>
              </a:pPr>
              <a:r>
                <a:rPr lang="en-US" sz="965" b="1" dirty="0" smtClean="0">
                  <a:solidFill>
                    <a:srgbClr val="272727"/>
                  </a:solidFill>
                  <a:latin typeface="Century Gothic Paneuropean Bold"/>
                  <a:ea typeface="Century Gothic Paneuropean Bold"/>
                  <a:cs typeface="Century Gothic Paneuropean Bold"/>
                  <a:sym typeface="Century Gothic Paneuropean Bold"/>
                </a:rPr>
                <a:t>Responsibilities</a:t>
              </a:r>
              <a:endParaRPr lang="en-US" sz="965" b="1" u="none" strike="noStrike" dirty="0">
                <a:solidFill>
                  <a:srgbClr val="272727"/>
                </a:solidFill>
                <a:latin typeface="Century Gothic Paneuropean Bold"/>
                <a:ea typeface="Century Gothic Paneuropean Bold"/>
                <a:cs typeface="Century Gothic Paneuropean Bold"/>
                <a:sym typeface="Century Gothic Paneuropean Bold"/>
              </a:endParaRPr>
            </a:p>
          </p:txBody>
        </p:sp>
        <p:sp>
          <p:nvSpPr>
            <p:cNvPr id="14" name="TextBox 14"/>
            <p:cNvSpPr txBox="1"/>
            <p:nvPr/>
          </p:nvSpPr>
          <p:spPr>
            <a:xfrm>
              <a:off x="0" y="674482"/>
              <a:ext cx="2836743" cy="2051844"/>
            </a:xfrm>
            <a:prstGeom prst="rect">
              <a:avLst/>
            </a:prstGeom>
          </p:spPr>
          <p:txBody>
            <a:bodyPr lIns="0" tIns="0" rIns="0" bIns="0" rtlCol="0" anchor="t">
              <a:spAutoFit/>
            </a:bodyPr>
            <a:lstStyle/>
            <a:p>
              <a:pPr>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4.1. Types of responsibility</a:t>
              </a:r>
            </a:p>
            <a:p>
              <a:pPr>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4.1.1. Administrative</a:t>
              </a:r>
            </a:p>
            <a:p>
              <a:pPr>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4.1.2. Civil</a:t>
              </a:r>
            </a:p>
            <a:p>
              <a:pPr>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4.1.3. Criminal</a:t>
              </a:r>
            </a:p>
            <a:p>
              <a:pPr>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4.2. Educators and educational </a:t>
              </a:r>
              <a:r>
                <a:rPr lang="en-US" sz="854" dirty="0" err="1" smtClean="0">
                  <a:solidFill>
                    <a:srgbClr val="000000"/>
                  </a:solidFill>
                  <a:latin typeface="Century Gothic Paneuropean"/>
                  <a:ea typeface="Century Gothic Paneuropean"/>
                  <a:cs typeface="Century Gothic Paneuropean"/>
                  <a:sym typeface="Century Gothic Paneuropean"/>
                </a:rPr>
                <a:t>centres</a:t>
              </a:r>
              <a:endParaRPr lang="en-US" sz="854" dirty="0" smtClean="0">
                <a:solidFill>
                  <a:srgbClr val="000000"/>
                </a:solidFill>
                <a:latin typeface="Century Gothic Paneuropean"/>
                <a:ea typeface="Century Gothic Paneuropean"/>
                <a:cs typeface="Century Gothic Paneuropean"/>
                <a:sym typeface="Century Gothic Paneuropean"/>
              </a:endParaRPr>
            </a:p>
            <a:p>
              <a:pPr>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4.3. Can adults control messages and content on a minor's mobile phone?</a:t>
              </a:r>
            </a:p>
            <a:p>
              <a:pPr>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4.3.1. Before the age of 14</a:t>
              </a:r>
            </a:p>
            <a:p>
              <a:pPr>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4.3.2. After the age of 14</a:t>
              </a:r>
            </a:p>
            <a:p>
              <a:pPr>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4.4. Minors and networks</a:t>
              </a:r>
              <a:endParaRPr lang="en-US" sz="854" dirty="0">
                <a:solidFill>
                  <a:srgbClr val="000000"/>
                </a:solidFill>
                <a:latin typeface="Century Gothic Paneuropean"/>
                <a:ea typeface="Century Gothic Paneuropean"/>
                <a:cs typeface="Century Gothic Paneuropean"/>
                <a:sym typeface="Century Gothic Paneuropean"/>
              </a:endParaRPr>
            </a:p>
          </p:txBody>
        </p:sp>
      </p:grpSp>
      <p:grpSp>
        <p:nvGrpSpPr>
          <p:cNvPr id="15" name="Group 15"/>
          <p:cNvGrpSpPr/>
          <p:nvPr/>
        </p:nvGrpSpPr>
        <p:grpSpPr>
          <a:xfrm>
            <a:off x="2668915" y="2352858"/>
            <a:ext cx="2441872" cy="2695193"/>
            <a:chOff x="0" y="-19050"/>
            <a:chExt cx="3255829" cy="3593593"/>
          </a:xfrm>
        </p:grpSpPr>
        <p:sp>
          <p:nvSpPr>
            <p:cNvPr id="16" name="TextBox 16"/>
            <p:cNvSpPr txBox="1"/>
            <p:nvPr/>
          </p:nvSpPr>
          <p:spPr>
            <a:xfrm>
              <a:off x="907334" y="-19050"/>
              <a:ext cx="803599" cy="299665"/>
            </a:xfrm>
            <a:prstGeom prst="rect">
              <a:avLst/>
            </a:prstGeom>
          </p:spPr>
          <p:txBody>
            <a:bodyPr lIns="0" tIns="0" rIns="0" bIns="0" rtlCol="0" anchor="t">
              <a:spAutoFit/>
            </a:bodyPr>
            <a:lstStyle/>
            <a:p>
              <a:pPr algn="ctr">
                <a:lnSpc>
                  <a:spcPts val="1900"/>
                </a:lnSpc>
              </a:pPr>
              <a:r>
                <a:rPr lang="en-US" sz="1429">
                  <a:solidFill>
                    <a:srgbClr val="007932"/>
                  </a:solidFill>
                  <a:latin typeface="Hachi Maru Pop"/>
                  <a:ea typeface="Hachi Maru Pop"/>
                  <a:cs typeface="Hachi Maru Pop"/>
                  <a:sym typeface="Hachi Maru Pop"/>
                </a:rPr>
                <a:t>05</a:t>
              </a:r>
            </a:p>
          </p:txBody>
        </p:sp>
        <p:sp>
          <p:nvSpPr>
            <p:cNvPr id="17" name="TextBox 17"/>
            <p:cNvSpPr txBox="1"/>
            <p:nvPr/>
          </p:nvSpPr>
          <p:spPr>
            <a:xfrm>
              <a:off x="0" y="324432"/>
              <a:ext cx="2618268" cy="461493"/>
            </a:xfrm>
            <a:prstGeom prst="rect">
              <a:avLst/>
            </a:prstGeom>
          </p:spPr>
          <p:txBody>
            <a:bodyPr lIns="0" tIns="0" rIns="0" bIns="0" rtlCol="0" anchor="t">
              <a:spAutoFit/>
            </a:bodyPr>
            <a:lstStyle/>
            <a:p>
              <a:pPr lvl="0" algn="ctr">
                <a:lnSpc>
                  <a:spcPts val="1352"/>
                </a:lnSpc>
                <a:spcBef>
                  <a:spcPct val="0"/>
                </a:spcBef>
              </a:pPr>
              <a:r>
                <a:rPr lang="en-US" sz="965" b="1" dirty="0" smtClean="0">
                  <a:solidFill>
                    <a:srgbClr val="272727"/>
                  </a:solidFill>
                  <a:latin typeface="Century Gothic Paneuropean Bold"/>
                  <a:ea typeface="Century Gothic Paneuropean Bold"/>
                  <a:cs typeface="Century Gothic Paneuropean Bold"/>
                  <a:sym typeface="Century Gothic Paneuropean Bold"/>
                </a:rPr>
                <a:t>Ten rules, supervision and recommendations</a:t>
              </a:r>
              <a:endParaRPr lang="en-US" sz="965" b="1" u="none" strike="noStrike" dirty="0">
                <a:solidFill>
                  <a:srgbClr val="272727"/>
                </a:solidFill>
                <a:latin typeface="Century Gothic Paneuropean Bold"/>
                <a:ea typeface="Century Gothic Paneuropean Bold"/>
                <a:cs typeface="Century Gothic Paneuropean Bold"/>
                <a:sym typeface="Century Gothic Paneuropean Bold"/>
              </a:endParaRPr>
            </a:p>
          </p:txBody>
        </p:sp>
        <p:sp>
          <p:nvSpPr>
            <p:cNvPr id="18" name="TextBox 18"/>
            <p:cNvSpPr txBox="1"/>
            <p:nvPr/>
          </p:nvSpPr>
          <p:spPr>
            <a:xfrm>
              <a:off x="59941" y="907144"/>
              <a:ext cx="3195888" cy="2667399"/>
            </a:xfrm>
            <a:prstGeom prst="rect">
              <a:avLst/>
            </a:prstGeom>
          </p:spPr>
          <p:txBody>
            <a:bodyPr lIns="0" tIns="0" rIns="0" bIns="0" rtlCol="0" anchor="t">
              <a:spAutoFit/>
            </a:bodyPr>
            <a:lstStyle/>
            <a:p>
              <a:pPr lvl="0">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5.1. Children should not have private use of a mobile phone</a:t>
              </a:r>
            </a:p>
            <a:p>
              <a:pPr lvl="0">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5.2. Parental control and supervision</a:t>
              </a:r>
            </a:p>
            <a:p>
              <a:pPr lvl="0">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5.3. Be careful with data and social networks</a:t>
              </a:r>
            </a:p>
            <a:p>
              <a:pPr lvl="0">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5.4. Downloading apps</a:t>
              </a:r>
            </a:p>
            <a:p>
              <a:pPr lvl="0">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5.5. Setting times and places for use</a:t>
              </a:r>
            </a:p>
            <a:p>
              <a:pPr lvl="0">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5.6. Who they talk to</a:t>
              </a:r>
            </a:p>
            <a:p>
              <a:pPr lvl="0">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5.7. Bullying and dangers</a:t>
              </a:r>
            </a:p>
            <a:p>
              <a:pPr lvl="0">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5.8. Critical thinking and responsibility5</a:t>
              </a:r>
            </a:p>
            <a:p>
              <a:pPr lvl="0">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.9. Agreements and space to disconnect</a:t>
              </a:r>
            </a:p>
            <a:p>
              <a:pPr lvl="0">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5.10. What have you done on the Internet today?</a:t>
              </a:r>
            </a:p>
            <a:p>
              <a:pPr lvl="0">
                <a:lnSpc>
                  <a:spcPts val="1196"/>
                </a:lnSpc>
                <a:spcBef>
                  <a:spcPct val="0"/>
                </a:spcBef>
              </a:pPr>
              <a:r>
                <a:rPr lang="en-US" sz="854" dirty="0" smtClean="0">
                  <a:solidFill>
                    <a:srgbClr val="000000"/>
                  </a:solidFill>
                  <a:latin typeface="Century Gothic Paneuropean"/>
                  <a:ea typeface="Century Gothic Paneuropean"/>
                  <a:cs typeface="Century Gothic Paneuropean"/>
                  <a:sym typeface="Century Gothic Paneuropean"/>
                </a:rPr>
                <a:t>Contents</a:t>
              </a:r>
              <a:endParaRPr lang="en-US" sz="854" u="none" strike="noStrike" dirty="0">
                <a:solidFill>
                  <a:srgbClr val="000000"/>
                </a:solidFill>
                <a:latin typeface="Century Gothic Paneuropean"/>
                <a:ea typeface="Century Gothic Paneuropean"/>
                <a:cs typeface="Century Gothic Paneuropean"/>
                <a:sym typeface="Century Gothic Paneuropean"/>
              </a:endParaRPr>
            </a:p>
          </p:txBody>
        </p:sp>
      </p:grpSp>
      <p:sp>
        <p:nvSpPr>
          <p:cNvPr id="19" name="TextBox 19"/>
          <p:cNvSpPr txBox="1"/>
          <p:nvPr/>
        </p:nvSpPr>
        <p:spPr>
          <a:xfrm>
            <a:off x="441114" y="830296"/>
            <a:ext cx="2191801" cy="414320"/>
          </a:xfrm>
          <a:prstGeom prst="rect">
            <a:avLst/>
          </a:prstGeom>
        </p:spPr>
        <p:txBody>
          <a:bodyPr lIns="0" tIns="0" rIns="0" bIns="0" rtlCol="0" anchor="t">
            <a:spAutoFit/>
          </a:bodyPr>
          <a:lstStyle/>
          <a:p>
            <a:pPr algn="l">
              <a:lnSpc>
                <a:spcPts val="3386"/>
              </a:lnSpc>
            </a:pPr>
            <a:r>
              <a:rPr lang="en-US" sz="2546" dirty="0" smtClean="0">
                <a:solidFill>
                  <a:srgbClr val="010204"/>
                </a:solidFill>
                <a:latin typeface="Hachi Maru Pop"/>
                <a:ea typeface="Hachi Maru Pop"/>
                <a:cs typeface="Hachi Maru Pop"/>
                <a:sym typeface="Hachi Maru Pop"/>
              </a:rPr>
              <a:t>Contents</a:t>
            </a:r>
            <a:endParaRPr lang="en-US" sz="2546" dirty="0">
              <a:solidFill>
                <a:srgbClr val="010204"/>
              </a:solidFill>
              <a:latin typeface="Hachi Maru Pop"/>
              <a:ea typeface="Hachi Maru Pop"/>
              <a:cs typeface="Hachi Maru Pop"/>
              <a:sym typeface="Hachi Maru Pop"/>
            </a:endParaRPr>
          </a:p>
        </p:txBody>
      </p:sp>
      <p:sp>
        <p:nvSpPr>
          <p:cNvPr id="20" name="TextBox 20"/>
          <p:cNvSpPr txBox="1"/>
          <p:nvPr/>
        </p:nvSpPr>
        <p:spPr>
          <a:xfrm>
            <a:off x="5095664" y="5072433"/>
            <a:ext cx="102245"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1.</a:t>
            </a:r>
          </a:p>
        </p:txBody>
      </p:sp>
      <p:sp>
        <p:nvSpPr>
          <p:cNvPr id="21" name="Freeform 21"/>
          <p:cNvSpPr/>
          <p:nvPr/>
        </p:nvSpPr>
        <p:spPr>
          <a:xfrm>
            <a:off x="2833116" y="657844"/>
            <a:ext cx="837084" cy="959409"/>
          </a:xfrm>
          <a:custGeom>
            <a:avLst/>
            <a:gdLst/>
            <a:ahLst/>
            <a:cxnLst/>
            <a:rect l="l" t="t" r="r" b="b"/>
            <a:pathLst>
              <a:path w="837084" h="959409">
                <a:moveTo>
                  <a:pt x="0" y="0"/>
                </a:moveTo>
                <a:lnTo>
                  <a:pt x="837084" y="0"/>
                </a:lnTo>
                <a:lnTo>
                  <a:pt x="837084" y="959408"/>
                </a:lnTo>
                <a:lnTo>
                  <a:pt x="0" y="959408"/>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s-ES"/>
          </a:p>
        </p:txBody>
      </p:sp>
      <p:sp>
        <p:nvSpPr>
          <p:cNvPr id="22" name="TextBox 22"/>
          <p:cNvSpPr txBox="1"/>
          <p:nvPr/>
        </p:nvSpPr>
        <p:spPr>
          <a:xfrm>
            <a:off x="361212" y="292713"/>
            <a:ext cx="1804138" cy="102592"/>
          </a:xfrm>
          <a:prstGeom prst="rect">
            <a:avLst/>
          </a:prstGeom>
        </p:spPr>
        <p:txBody>
          <a:bodyPr wrap="square" lIns="0" tIns="0" rIns="0" bIns="0" rtlCol="0" anchor="t">
            <a:spAutoFit/>
          </a:bodyPr>
          <a:lstStyle/>
          <a:p>
            <a:pPr>
              <a:lnSpc>
                <a:spcPts val="789"/>
              </a:lnSpc>
            </a:pPr>
            <a:r>
              <a:rPr lang="en-US" sz="593" spc="-12" dirty="0" smtClean="0">
                <a:solidFill>
                  <a:srgbClr val="000000"/>
                </a:solidFill>
                <a:latin typeface="Hachi Maru Pop"/>
                <a:ea typeface="Hachi Maru Pop"/>
                <a:cs typeface="Hachi Maru Pop"/>
                <a:sym typeface="Hachi Maru Pop"/>
              </a:rPr>
              <a:t>Guide to responsible mobile phone use</a:t>
            </a:r>
            <a:endParaRPr lang="en-US" sz="593" spc="-12" dirty="0">
              <a:solidFill>
                <a:srgbClr val="000000"/>
              </a:solidFill>
              <a:latin typeface="Hachi Maru Pop"/>
              <a:ea typeface="Hachi Maru Pop"/>
              <a:cs typeface="Hachi Maru Pop"/>
              <a:sym typeface="Hachi Maru Po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554534" flipH="1" flipV="1">
            <a:off x="380087" y="1053122"/>
            <a:ext cx="6813582" cy="3642170"/>
          </a:xfrm>
          <a:custGeom>
            <a:avLst/>
            <a:gdLst/>
            <a:ahLst/>
            <a:cxnLst/>
            <a:rect l="l" t="t" r="r" b="b"/>
            <a:pathLst>
              <a:path w="6813582" h="3642170">
                <a:moveTo>
                  <a:pt x="6813582" y="3642169"/>
                </a:moveTo>
                <a:lnTo>
                  <a:pt x="0" y="3642169"/>
                </a:lnTo>
                <a:lnTo>
                  <a:pt x="0" y="0"/>
                </a:lnTo>
                <a:lnTo>
                  <a:pt x="6813582" y="0"/>
                </a:lnTo>
                <a:lnTo>
                  <a:pt x="6813582" y="3642169"/>
                </a:lnTo>
                <a:close/>
              </a:path>
            </a:pathLst>
          </a:custGeom>
          <a:blipFill>
            <a:blip r:embed="rId2" cstate="print">
              <a:alphaModFix amt="8999"/>
              <a:extLst>
                <a:ext uri="{96DAC541-7B7A-43D3-8B79-37D633B846F1}">
                  <asvg:svgBlip xmlns:asvg="http://schemas.microsoft.com/office/drawing/2016/SVG/main" xmlns="" r:embed="rId3"/>
                </a:ext>
              </a:extLst>
            </a:blip>
            <a:stretch>
              <a:fillRect/>
            </a:stretch>
          </a:blipFill>
        </p:spPr>
        <p:txBody>
          <a:bodyPr/>
          <a:lstStyle/>
          <a:p>
            <a:endParaRPr lang="es-ES"/>
          </a:p>
        </p:txBody>
      </p:sp>
      <p:sp>
        <p:nvSpPr>
          <p:cNvPr id="3" name="Freeform 3"/>
          <p:cNvSpPr/>
          <p:nvPr/>
        </p:nvSpPr>
        <p:spPr>
          <a:xfrm>
            <a:off x="636292" y="798295"/>
            <a:ext cx="1523724" cy="235485"/>
          </a:xfrm>
          <a:custGeom>
            <a:avLst/>
            <a:gdLst/>
            <a:ahLst/>
            <a:cxnLst/>
            <a:rect l="l" t="t" r="r" b="b"/>
            <a:pathLst>
              <a:path w="1523724" h="235485">
                <a:moveTo>
                  <a:pt x="0" y="0"/>
                </a:moveTo>
                <a:lnTo>
                  <a:pt x="1523724" y="0"/>
                </a:lnTo>
                <a:lnTo>
                  <a:pt x="1523724" y="235485"/>
                </a:lnTo>
                <a:lnTo>
                  <a:pt x="0" y="235485"/>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4" name="Freeform 4"/>
          <p:cNvSpPr/>
          <p:nvPr/>
        </p:nvSpPr>
        <p:spPr>
          <a:xfrm>
            <a:off x="2628296" y="786000"/>
            <a:ext cx="1620302" cy="250410"/>
          </a:xfrm>
          <a:custGeom>
            <a:avLst/>
            <a:gdLst/>
            <a:ahLst/>
            <a:cxnLst/>
            <a:rect l="l" t="t" r="r" b="b"/>
            <a:pathLst>
              <a:path w="1620302" h="250410">
                <a:moveTo>
                  <a:pt x="0" y="0"/>
                </a:moveTo>
                <a:lnTo>
                  <a:pt x="1620302" y="0"/>
                </a:lnTo>
                <a:lnTo>
                  <a:pt x="1620302" y="250411"/>
                </a:lnTo>
                <a:lnTo>
                  <a:pt x="0" y="250411"/>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txBody>
          <a:bodyPr/>
          <a:lstStyle/>
          <a:p>
            <a:endParaRPr lang="es-ES"/>
          </a:p>
        </p:txBody>
      </p:sp>
      <p:sp>
        <p:nvSpPr>
          <p:cNvPr id="5" name="AutoShape 5"/>
          <p:cNvSpPr/>
          <p:nvPr/>
        </p:nvSpPr>
        <p:spPr>
          <a:xfrm>
            <a:off x="1398154" y="1033780"/>
            <a:ext cx="119674" cy="463106"/>
          </a:xfrm>
          <a:prstGeom prst="line">
            <a:avLst/>
          </a:prstGeom>
          <a:ln w="19050" cap="flat">
            <a:solidFill>
              <a:srgbClr val="000000"/>
            </a:solidFill>
            <a:prstDash val="solid"/>
            <a:headEnd type="none" w="sm" len="sm"/>
            <a:tailEnd type="none" w="sm" len="sm"/>
          </a:ln>
        </p:spPr>
        <p:txBody>
          <a:bodyPr/>
          <a:lstStyle/>
          <a:p>
            <a:endParaRPr lang="es-ES"/>
          </a:p>
        </p:txBody>
      </p:sp>
      <p:sp>
        <p:nvSpPr>
          <p:cNvPr id="6" name="AutoShape 6"/>
          <p:cNvSpPr/>
          <p:nvPr/>
        </p:nvSpPr>
        <p:spPr>
          <a:xfrm flipH="1">
            <a:off x="3357132" y="1036411"/>
            <a:ext cx="68511" cy="669944"/>
          </a:xfrm>
          <a:prstGeom prst="line">
            <a:avLst/>
          </a:prstGeom>
          <a:ln w="19050" cap="flat">
            <a:solidFill>
              <a:srgbClr val="000000"/>
            </a:solidFill>
            <a:prstDash val="solid"/>
            <a:headEnd type="none" w="sm" len="sm"/>
            <a:tailEnd type="none" w="sm" len="sm"/>
          </a:ln>
        </p:spPr>
        <p:txBody>
          <a:bodyPr/>
          <a:lstStyle/>
          <a:p>
            <a:endParaRPr lang="es-ES"/>
          </a:p>
        </p:txBody>
      </p:sp>
      <p:sp>
        <p:nvSpPr>
          <p:cNvPr id="7" name="Freeform 7"/>
          <p:cNvSpPr/>
          <p:nvPr/>
        </p:nvSpPr>
        <p:spPr>
          <a:xfrm>
            <a:off x="1300849" y="3095549"/>
            <a:ext cx="2006068" cy="173023"/>
          </a:xfrm>
          <a:custGeom>
            <a:avLst/>
            <a:gdLst/>
            <a:ahLst/>
            <a:cxnLst/>
            <a:rect l="l" t="t" r="r" b="b"/>
            <a:pathLst>
              <a:path w="2006068" h="173023">
                <a:moveTo>
                  <a:pt x="0" y="0"/>
                </a:moveTo>
                <a:lnTo>
                  <a:pt x="2006067" y="0"/>
                </a:lnTo>
                <a:lnTo>
                  <a:pt x="2006067" y="173023"/>
                </a:lnTo>
                <a:lnTo>
                  <a:pt x="0" y="173023"/>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8" name="AutoShape 8"/>
          <p:cNvSpPr/>
          <p:nvPr/>
        </p:nvSpPr>
        <p:spPr>
          <a:xfrm>
            <a:off x="1527049" y="2351981"/>
            <a:ext cx="0" cy="460475"/>
          </a:xfrm>
          <a:prstGeom prst="line">
            <a:avLst/>
          </a:prstGeom>
          <a:ln w="19050" cap="flat">
            <a:solidFill>
              <a:srgbClr val="000000"/>
            </a:solidFill>
            <a:prstDash val="solid"/>
            <a:headEnd type="none" w="sm" len="sm"/>
            <a:tailEnd type="none" w="sm" len="sm"/>
          </a:ln>
        </p:spPr>
        <p:txBody>
          <a:bodyPr/>
          <a:lstStyle/>
          <a:p>
            <a:endParaRPr lang="es-ES"/>
          </a:p>
        </p:txBody>
      </p:sp>
      <p:sp>
        <p:nvSpPr>
          <p:cNvPr id="9" name="Freeform 9"/>
          <p:cNvSpPr/>
          <p:nvPr/>
        </p:nvSpPr>
        <p:spPr>
          <a:xfrm>
            <a:off x="1517905" y="1885734"/>
            <a:ext cx="2006068" cy="173023"/>
          </a:xfrm>
          <a:custGeom>
            <a:avLst/>
            <a:gdLst/>
            <a:ahLst/>
            <a:cxnLst/>
            <a:rect l="l" t="t" r="r" b="b"/>
            <a:pathLst>
              <a:path w="2006068" h="173023">
                <a:moveTo>
                  <a:pt x="0" y="0"/>
                </a:moveTo>
                <a:lnTo>
                  <a:pt x="2006067" y="0"/>
                </a:lnTo>
                <a:lnTo>
                  <a:pt x="2006067" y="173024"/>
                </a:lnTo>
                <a:lnTo>
                  <a:pt x="0" y="173024"/>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10" name="Freeform 10"/>
          <p:cNvSpPr/>
          <p:nvPr/>
        </p:nvSpPr>
        <p:spPr>
          <a:xfrm>
            <a:off x="731150" y="1343208"/>
            <a:ext cx="1519474" cy="1114383"/>
          </a:xfrm>
          <a:custGeom>
            <a:avLst/>
            <a:gdLst/>
            <a:ahLst/>
            <a:cxnLst/>
            <a:rect l="l" t="t" r="r" b="b"/>
            <a:pathLst>
              <a:path w="1519474" h="1114383">
                <a:moveTo>
                  <a:pt x="0" y="0"/>
                </a:moveTo>
                <a:lnTo>
                  <a:pt x="1519475" y="0"/>
                </a:lnTo>
                <a:lnTo>
                  <a:pt x="1519475" y="1114383"/>
                </a:lnTo>
                <a:lnTo>
                  <a:pt x="0" y="1114383"/>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txBody>
          <a:bodyPr/>
          <a:lstStyle/>
          <a:p>
            <a:endParaRPr lang="es-ES"/>
          </a:p>
        </p:txBody>
      </p:sp>
      <p:sp>
        <p:nvSpPr>
          <p:cNvPr id="11" name="AutoShape 11"/>
          <p:cNvSpPr/>
          <p:nvPr/>
        </p:nvSpPr>
        <p:spPr>
          <a:xfrm>
            <a:off x="3375503" y="2413732"/>
            <a:ext cx="0" cy="460475"/>
          </a:xfrm>
          <a:prstGeom prst="line">
            <a:avLst/>
          </a:prstGeom>
          <a:ln w="19050" cap="flat">
            <a:solidFill>
              <a:srgbClr val="000000"/>
            </a:solidFill>
            <a:prstDash val="solid"/>
            <a:headEnd type="none" w="sm" len="sm"/>
            <a:tailEnd type="none" w="sm" len="sm"/>
          </a:ln>
        </p:spPr>
        <p:txBody>
          <a:bodyPr/>
          <a:lstStyle/>
          <a:p>
            <a:endParaRPr lang="es-ES"/>
          </a:p>
        </p:txBody>
      </p:sp>
      <p:sp>
        <p:nvSpPr>
          <p:cNvPr id="12" name="Freeform 12"/>
          <p:cNvSpPr/>
          <p:nvPr/>
        </p:nvSpPr>
        <p:spPr>
          <a:xfrm rot="884632">
            <a:off x="3933778" y="1175949"/>
            <a:ext cx="1107977" cy="1297777"/>
          </a:xfrm>
          <a:custGeom>
            <a:avLst/>
            <a:gdLst/>
            <a:ahLst/>
            <a:cxnLst/>
            <a:rect l="l" t="t" r="r" b="b"/>
            <a:pathLst>
              <a:path w="1107977" h="1297777">
                <a:moveTo>
                  <a:pt x="0" y="0"/>
                </a:moveTo>
                <a:lnTo>
                  <a:pt x="1107977" y="0"/>
                </a:lnTo>
                <a:lnTo>
                  <a:pt x="1107977" y="1297777"/>
                </a:lnTo>
                <a:lnTo>
                  <a:pt x="0" y="1297777"/>
                </a:lnTo>
                <a:lnTo>
                  <a:pt x="0" y="0"/>
                </a:lnTo>
                <a:close/>
              </a:path>
            </a:pathLst>
          </a:custGeom>
          <a:blipFill>
            <a:blip r:embed="rId12" cstate="print">
              <a:extLst>
                <a:ext uri="{96DAC541-7B7A-43D3-8B79-37D633B846F1}">
                  <asvg:svgBlip xmlns:asvg="http://schemas.microsoft.com/office/drawing/2016/SVG/main" xmlns="" r:embed="rId13"/>
                </a:ext>
              </a:extLst>
            </a:blip>
            <a:stretch>
              <a:fillRect/>
            </a:stretch>
          </a:blipFill>
        </p:spPr>
        <p:txBody>
          <a:bodyPr/>
          <a:lstStyle/>
          <a:p>
            <a:endParaRPr lang="es-ES"/>
          </a:p>
        </p:txBody>
      </p:sp>
      <p:sp>
        <p:nvSpPr>
          <p:cNvPr id="13" name="Freeform 13"/>
          <p:cNvSpPr/>
          <p:nvPr/>
        </p:nvSpPr>
        <p:spPr>
          <a:xfrm>
            <a:off x="2387182" y="1156829"/>
            <a:ext cx="2027733" cy="1487140"/>
          </a:xfrm>
          <a:custGeom>
            <a:avLst/>
            <a:gdLst/>
            <a:ahLst/>
            <a:cxnLst/>
            <a:rect l="l" t="t" r="r" b="b"/>
            <a:pathLst>
              <a:path w="2027733" h="1487140">
                <a:moveTo>
                  <a:pt x="0" y="0"/>
                </a:moveTo>
                <a:lnTo>
                  <a:pt x="2027733" y="0"/>
                </a:lnTo>
                <a:lnTo>
                  <a:pt x="2027733" y="1487140"/>
                </a:lnTo>
                <a:lnTo>
                  <a:pt x="0" y="1487140"/>
                </a:lnTo>
                <a:lnTo>
                  <a:pt x="0" y="0"/>
                </a:lnTo>
                <a:close/>
              </a:path>
            </a:pathLst>
          </a:custGeom>
          <a:blipFill>
            <a:blip r:embed="rId14" cstate="print">
              <a:extLst>
                <a:ext uri="{96DAC541-7B7A-43D3-8B79-37D633B846F1}">
                  <asvg:svgBlip xmlns:asvg="http://schemas.microsoft.com/office/drawing/2016/SVG/main" xmlns="" r:embed="rId15"/>
                </a:ext>
              </a:extLst>
            </a:blip>
            <a:stretch>
              <a:fillRect/>
            </a:stretch>
          </a:blipFill>
        </p:spPr>
        <p:txBody>
          <a:bodyPr/>
          <a:lstStyle/>
          <a:p>
            <a:endParaRPr lang="es-ES"/>
          </a:p>
        </p:txBody>
      </p:sp>
      <p:sp>
        <p:nvSpPr>
          <p:cNvPr id="14" name="AutoShape 14"/>
          <p:cNvSpPr/>
          <p:nvPr/>
        </p:nvSpPr>
        <p:spPr>
          <a:xfrm>
            <a:off x="1517524" y="3661292"/>
            <a:ext cx="0" cy="495809"/>
          </a:xfrm>
          <a:prstGeom prst="line">
            <a:avLst/>
          </a:prstGeom>
          <a:ln w="19050" cap="flat">
            <a:solidFill>
              <a:srgbClr val="000000"/>
            </a:solidFill>
            <a:prstDash val="solid"/>
            <a:headEnd type="none" w="sm" len="sm"/>
            <a:tailEnd type="none" w="sm" len="sm"/>
          </a:ln>
        </p:spPr>
        <p:txBody>
          <a:bodyPr/>
          <a:lstStyle/>
          <a:p>
            <a:endParaRPr lang="es-ES"/>
          </a:p>
        </p:txBody>
      </p:sp>
      <p:sp>
        <p:nvSpPr>
          <p:cNvPr id="15" name="Freeform 15"/>
          <p:cNvSpPr/>
          <p:nvPr/>
        </p:nvSpPr>
        <p:spPr>
          <a:xfrm>
            <a:off x="797426" y="2786966"/>
            <a:ext cx="1506456" cy="1104836"/>
          </a:xfrm>
          <a:custGeom>
            <a:avLst/>
            <a:gdLst/>
            <a:ahLst/>
            <a:cxnLst/>
            <a:rect l="l" t="t" r="r" b="b"/>
            <a:pathLst>
              <a:path w="1506456" h="1104836">
                <a:moveTo>
                  <a:pt x="0" y="0"/>
                </a:moveTo>
                <a:lnTo>
                  <a:pt x="1506457" y="0"/>
                </a:lnTo>
                <a:lnTo>
                  <a:pt x="1506457" y="1104836"/>
                </a:lnTo>
                <a:lnTo>
                  <a:pt x="0" y="1104836"/>
                </a:lnTo>
                <a:lnTo>
                  <a:pt x="0" y="0"/>
                </a:lnTo>
                <a:close/>
              </a:path>
            </a:pathLst>
          </a:custGeom>
          <a:blipFill>
            <a:blip r:embed="rId16" cstate="print">
              <a:extLst>
                <a:ext uri="{96DAC541-7B7A-43D3-8B79-37D633B846F1}">
                  <asvg:svgBlip xmlns:asvg="http://schemas.microsoft.com/office/drawing/2016/SVG/main" xmlns="" r:embed="rId11"/>
                </a:ext>
              </a:extLst>
            </a:blip>
            <a:stretch>
              <a:fillRect/>
            </a:stretch>
          </a:blipFill>
        </p:spPr>
        <p:txBody>
          <a:bodyPr/>
          <a:lstStyle/>
          <a:p>
            <a:endParaRPr lang="es-ES"/>
          </a:p>
        </p:txBody>
      </p:sp>
      <p:sp>
        <p:nvSpPr>
          <p:cNvPr id="16" name="AutoShape 16"/>
          <p:cNvSpPr/>
          <p:nvPr/>
        </p:nvSpPr>
        <p:spPr>
          <a:xfrm>
            <a:off x="3375503" y="3794070"/>
            <a:ext cx="0" cy="460475"/>
          </a:xfrm>
          <a:prstGeom prst="line">
            <a:avLst/>
          </a:prstGeom>
          <a:ln w="19050" cap="flat">
            <a:solidFill>
              <a:srgbClr val="000000"/>
            </a:solidFill>
            <a:prstDash val="solid"/>
            <a:headEnd type="none" w="sm" len="sm"/>
            <a:tailEnd type="none" w="sm" len="sm"/>
          </a:ln>
        </p:spPr>
        <p:txBody>
          <a:bodyPr/>
          <a:lstStyle/>
          <a:p>
            <a:endParaRPr lang="es-ES"/>
          </a:p>
        </p:txBody>
      </p:sp>
      <p:sp>
        <p:nvSpPr>
          <p:cNvPr id="17" name="Freeform 17"/>
          <p:cNvSpPr/>
          <p:nvPr/>
        </p:nvSpPr>
        <p:spPr>
          <a:xfrm>
            <a:off x="2473443" y="2679258"/>
            <a:ext cx="1767378" cy="1296196"/>
          </a:xfrm>
          <a:custGeom>
            <a:avLst/>
            <a:gdLst/>
            <a:ahLst/>
            <a:cxnLst/>
            <a:rect l="l" t="t" r="r" b="b"/>
            <a:pathLst>
              <a:path w="1767378" h="1296196">
                <a:moveTo>
                  <a:pt x="0" y="0"/>
                </a:moveTo>
                <a:lnTo>
                  <a:pt x="1767378" y="0"/>
                </a:lnTo>
                <a:lnTo>
                  <a:pt x="1767378" y="1296195"/>
                </a:lnTo>
                <a:lnTo>
                  <a:pt x="0" y="1296195"/>
                </a:lnTo>
                <a:lnTo>
                  <a:pt x="0" y="0"/>
                </a:lnTo>
                <a:close/>
              </a:path>
            </a:pathLst>
          </a:custGeom>
          <a:blipFill>
            <a:blip r:embed="rId17" cstate="print">
              <a:extLst>
                <a:ext uri="{96DAC541-7B7A-43D3-8B79-37D633B846F1}">
                  <asvg:svgBlip xmlns:asvg="http://schemas.microsoft.com/office/drawing/2016/SVG/main" xmlns="" r:embed="rId15"/>
                </a:ext>
              </a:extLst>
            </a:blip>
            <a:stretch>
              <a:fillRect/>
            </a:stretch>
          </a:blipFill>
        </p:spPr>
        <p:txBody>
          <a:bodyPr/>
          <a:lstStyle/>
          <a:p>
            <a:endParaRPr lang="es-ES"/>
          </a:p>
        </p:txBody>
      </p:sp>
      <p:sp>
        <p:nvSpPr>
          <p:cNvPr id="18" name="TextBox 18"/>
          <p:cNvSpPr txBox="1"/>
          <p:nvPr/>
        </p:nvSpPr>
        <p:spPr>
          <a:xfrm>
            <a:off x="400912" y="4079585"/>
            <a:ext cx="449433" cy="229805"/>
          </a:xfrm>
          <a:prstGeom prst="rect">
            <a:avLst/>
          </a:prstGeom>
        </p:spPr>
        <p:txBody>
          <a:bodyPr lIns="0" tIns="0" rIns="0" bIns="0" rtlCol="0" anchor="t">
            <a:spAutoFit/>
          </a:bodyPr>
          <a:lstStyle/>
          <a:p>
            <a:pPr marL="0" lvl="0" indent="0" algn="ctr">
              <a:lnSpc>
                <a:spcPts val="1869"/>
              </a:lnSpc>
              <a:spcBef>
                <a:spcPct val="0"/>
              </a:spcBef>
            </a:pPr>
            <a:r>
              <a:rPr lang="en-US" sz="1405" b="1" i="1">
                <a:solidFill>
                  <a:srgbClr val="000000"/>
                </a:solidFill>
                <a:latin typeface="Gotham Bold Italics"/>
                <a:ea typeface="Gotham Bold Italics"/>
                <a:cs typeface="Gotham Bold Italics"/>
                <a:sym typeface="Gotham Bold Italics"/>
              </a:rPr>
              <a:t>6.5</a:t>
            </a:r>
          </a:p>
        </p:txBody>
      </p:sp>
      <p:sp>
        <p:nvSpPr>
          <p:cNvPr id="19" name="Freeform 19"/>
          <p:cNvSpPr/>
          <p:nvPr/>
        </p:nvSpPr>
        <p:spPr>
          <a:xfrm>
            <a:off x="1518203" y="4376065"/>
            <a:ext cx="2006068" cy="173023"/>
          </a:xfrm>
          <a:custGeom>
            <a:avLst/>
            <a:gdLst/>
            <a:ahLst/>
            <a:cxnLst/>
            <a:rect l="l" t="t" r="r" b="b"/>
            <a:pathLst>
              <a:path w="2006068" h="173023">
                <a:moveTo>
                  <a:pt x="0" y="0"/>
                </a:moveTo>
                <a:lnTo>
                  <a:pt x="2006068" y="0"/>
                </a:lnTo>
                <a:lnTo>
                  <a:pt x="2006068" y="173023"/>
                </a:lnTo>
                <a:lnTo>
                  <a:pt x="0" y="173023"/>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20" name="Freeform 20"/>
          <p:cNvSpPr/>
          <p:nvPr/>
        </p:nvSpPr>
        <p:spPr>
          <a:xfrm>
            <a:off x="1562948" y="3346916"/>
            <a:ext cx="957990" cy="950805"/>
          </a:xfrm>
          <a:custGeom>
            <a:avLst/>
            <a:gdLst/>
            <a:ahLst/>
            <a:cxnLst/>
            <a:rect l="l" t="t" r="r" b="b"/>
            <a:pathLst>
              <a:path w="957990" h="950805">
                <a:moveTo>
                  <a:pt x="0" y="0"/>
                </a:moveTo>
                <a:lnTo>
                  <a:pt x="957991" y="0"/>
                </a:lnTo>
                <a:lnTo>
                  <a:pt x="957991" y="950805"/>
                </a:lnTo>
                <a:lnTo>
                  <a:pt x="0" y="950805"/>
                </a:lnTo>
                <a:lnTo>
                  <a:pt x="0" y="0"/>
                </a:lnTo>
                <a:close/>
              </a:path>
            </a:pathLst>
          </a:custGeom>
          <a:blipFill>
            <a:blip r:embed="rId18" cstate="print">
              <a:extLst>
                <a:ext uri="{96DAC541-7B7A-43D3-8B79-37D633B846F1}">
                  <asvg:svgBlip xmlns:asvg="http://schemas.microsoft.com/office/drawing/2016/SVG/main" xmlns="" r:embed="rId19"/>
                </a:ext>
              </a:extLst>
            </a:blip>
            <a:stretch>
              <a:fillRect/>
            </a:stretch>
          </a:blipFill>
        </p:spPr>
        <p:txBody>
          <a:bodyPr/>
          <a:lstStyle/>
          <a:p>
            <a:endParaRPr lang="es-ES"/>
          </a:p>
        </p:txBody>
      </p:sp>
      <p:sp>
        <p:nvSpPr>
          <p:cNvPr id="21" name="Freeform 21"/>
          <p:cNvSpPr/>
          <p:nvPr/>
        </p:nvSpPr>
        <p:spPr>
          <a:xfrm>
            <a:off x="806986" y="3975453"/>
            <a:ext cx="1629947" cy="1195404"/>
          </a:xfrm>
          <a:custGeom>
            <a:avLst/>
            <a:gdLst/>
            <a:ahLst/>
            <a:cxnLst/>
            <a:rect l="l" t="t" r="r" b="b"/>
            <a:pathLst>
              <a:path w="1629947" h="1195404">
                <a:moveTo>
                  <a:pt x="0" y="0"/>
                </a:moveTo>
                <a:lnTo>
                  <a:pt x="1629947" y="0"/>
                </a:lnTo>
                <a:lnTo>
                  <a:pt x="1629947" y="1195404"/>
                </a:lnTo>
                <a:lnTo>
                  <a:pt x="0" y="1195404"/>
                </a:lnTo>
                <a:lnTo>
                  <a:pt x="0" y="0"/>
                </a:lnTo>
                <a:close/>
              </a:path>
            </a:pathLst>
          </a:custGeom>
          <a:blipFill>
            <a:blip r:embed="rId20" cstate="print">
              <a:extLst>
                <a:ext uri="{96DAC541-7B7A-43D3-8B79-37D633B846F1}">
                  <asvg:svgBlip xmlns:asvg="http://schemas.microsoft.com/office/drawing/2016/SVG/main" xmlns="" r:embed="rId11"/>
                </a:ext>
              </a:extLst>
            </a:blip>
            <a:stretch>
              <a:fillRect/>
            </a:stretch>
          </a:blipFill>
        </p:spPr>
        <p:txBody>
          <a:bodyPr/>
          <a:lstStyle/>
          <a:p>
            <a:endParaRPr lang="es-ES"/>
          </a:p>
        </p:txBody>
      </p:sp>
      <p:sp>
        <p:nvSpPr>
          <p:cNvPr id="22" name="Freeform 22"/>
          <p:cNvSpPr/>
          <p:nvPr/>
        </p:nvSpPr>
        <p:spPr>
          <a:xfrm>
            <a:off x="2628296" y="4013553"/>
            <a:ext cx="1786619" cy="1310307"/>
          </a:xfrm>
          <a:custGeom>
            <a:avLst/>
            <a:gdLst/>
            <a:ahLst/>
            <a:cxnLst/>
            <a:rect l="l" t="t" r="r" b="b"/>
            <a:pathLst>
              <a:path w="1786619" h="1310307">
                <a:moveTo>
                  <a:pt x="0" y="0"/>
                </a:moveTo>
                <a:lnTo>
                  <a:pt x="1786619" y="0"/>
                </a:lnTo>
                <a:lnTo>
                  <a:pt x="1786619" y="1310308"/>
                </a:lnTo>
                <a:lnTo>
                  <a:pt x="0" y="1310308"/>
                </a:lnTo>
                <a:lnTo>
                  <a:pt x="0" y="0"/>
                </a:lnTo>
                <a:close/>
              </a:path>
            </a:pathLst>
          </a:custGeom>
          <a:blipFill>
            <a:blip r:embed="rId21" cstate="print">
              <a:extLst>
                <a:ext uri="{96DAC541-7B7A-43D3-8B79-37D633B846F1}">
                  <asvg:svgBlip xmlns:asvg="http://schemas.microsoft.com/office/drawing/2016/SVG/main" xmlns="" r:embed="rId15"/>
                </a:ext>
              </a:extLst>
            </a:blip>
            <a:stretch>
              <a:fillRect/>
            </a:stretch>
          </a:blipFill>
        </p:spPr>
        <p:txBody>
          <a:bodyPr/>
          <a:lstStyle/>
          <a:p>
            <a:endParaRPr lang="es-ES"/>
          </a:p>
        </p:txBody>
      </p:sp>
      <p:sp>
        <p:nvSpPr>
          <p:cNvPr id="23" name="TextBox 23"/>
          <p:cNvSpPr txBox="1"/>
          <p:nvPr/>
        </p:nvSpPr>
        <p:spPr>
          <a:xfrm>
            <a:off x="1173181" y="792580"/>
            <a:ext cx="616363" cy="223203"/>
          </a:xfrm>
          <a:prstGeom prst="rect">
            <a:avLst/>
          </a:prstGeom>
        </p:spPr>
        <p:txBody>
          <a:bodyPr lIns="0" tIns="0" rIns="0" bIns="0" rtlCol="0" anchor="t">
            <a:spAutoFit/>
          </a:bodyPr>
          <a:lstStyle/>
          <a:p>
            <a:pPr marL="0" lvl="0" indent="0" algn="l">
              <a:lnSpc>
                <a:spcPts val="1824"/>
              </a:lnSpc>
              <a:spcBef>
                <a:spcPct val="0"/>
              </a:spcBef>
            </a:pPr>
            <a:r>
              <a:rPr lang="en-US" sz="1302" dirty="0" smtClean="0">
                <a:solidFill>
                  <a:srgbClr val="F8F6F7"/>
                </a:solidFill>
                <a:latin typeface="Balsamiq Sans"/>
                <a:ea typeface="Balsamiq Sans"/>
                <a:cs typeface="Balsamiq Sans"/>
                <a:sym typeface="Balsamiq Sans"/>
              </a:rPr>
              <a:t>MYTH</a:t>
            </a:r>
            <a:endParaRPr lang="en-US" sz="1302" dirty="0">
              <a:solidFill>
                <a:srgbClr val="F8F6F7"/>
              </a:solidFill>
              <a:latin typeface="Balsamiq Sans"/>
              <a:ea typeface="Balsamiq Sans"/>
              <a:cs typeface="Balsamiq Sans"/>
              <a:sym typeface="Balsamiq Sans"/>
            </a:endParaRPr>
          </a:p>
        </p:txBody>
      </p:sp>
      <p:sp>
        <p:nvSpPr>
          <p:cNvPr id="24" name="TextBox 24"/>
          <p:cNvSpPr txBox="1"/>
          <p:nvPr/>
        </p:nvSpPr>
        <p:spPr>
          <a:xfrm>
            <a:off x="3091418" y="792580"/>
            <a:ext cx="1051459" cy="223203"/>
          </a:xfrm>
          <a:prstGeom prst="rect">
            <a:avLst/>
          </a:prstGeom>
        </p:spPr>
        <p:txBody>
          <a:bodyPr lIns="0" tIns="0" rIns="0" bIns="0" rtlCol="0" anchor="t">
            <a:spAutoFit/>
          </a:bodyPr>
          <a:lstStyle/>
          <a:p>
            <a:pPr marL="0" lvl="0" indent="0" algn="l">
              <a:lnSpc>
                <a:spcPts val="1824"/>
              </a:lnSpc>
              <a:spcBef>
                <a:spcPct val="0"/>
              </a:spcBef>
            </a:pPr>
            <a:r>
              <a:rPr lang="en-US" sz="1302" dirty="0" smtClean="0">
                <a:solidFill>
                  <a:srgbClr val="F8F6F7"/>
                </a:solidFill>
                <a:latin typeface="Balsamiq Sans"/>
                <a:ea typeface="Balsamiq Sans"/>
                <a:cs typeface="Balsamiq Sans"/>
                <a:sym typeface="Balsamiq Sans"/>
              </a:rPr>
              <a:t>REALITY</a:t>
            </a:r>
            <a:endParaRPr lang="en-US" sz="1302" dirty="0">
              <a:solidFill>
                <a:srgbClr val="F8F6F7"/>
              </a:solidFill>
              <a:latin typeface="Balsamiq Sans"/>
              <a:ea typeface="Balsamiq Sans"/>
              <a:cs typeface="Balsamiq Sans"/>
              <a:sym typeface="Balsamiq Sans"/>
            </a:endParaRPr>
          </a:p>
        </p:txBody>
      </p:sp>
      <p:sp>
        <p:nvSpPr>
          <p:cNvPr id="25" name="TextBox 25"/>
          <p:cNvSpPr txBox="1"/>
          <p:nvPr/>
        </p:nvSpPr>
        <p:spPr>
          <a:xfrm>
            <a:off x="886784" y="1613651"/>
            <a:ext cx="1327741" cy="464423"/>
          </a:xfrm>
          <a:prstGeom prst="rect">
            <a:avLst/>
          </a:prstGeom>
        </p:spPr>
        <p:txBody>
          <a:bodyPr lIns="0" tIns="0" rIns="0" bIns="0" rtlCol="0" anchor="t">
            <a:spAutoFit/>
          </a:bodyPr>
          <a:lstStyle/>
          <a:p>
            <a:pPr lvl="0">
              <a:lnSpc>
                <a:spcPts val="1244"/>
              </a:lnSpc>
            </a:pPr>
            <a:r>
              <a:rPr lang="en-US" sz="1072" b="1" i="1" spc="-75" dirty="0" smtClean="0">
                <a:solidFill>
                  <a:srgbClr val="000000"/>
                </a:solidFill>
                <a:latin typeface="Balsamiq Sans Bold Italics"/>
                <a:ea typeface="Balsamiq Sans Bold Italics"/>
                <a:cs typeface="Balsamiq Sans Bold Italics"/>
                <a:sym typeface="Balsamiq Sans Bold Italics"/>
              </a:rPr>
              <a:t>“Technology generates broader knowledge and critical thinking.”</a:t>
            </a:r>
            <a:endParaRPr lang="en-US" sz="1072" b="1" i="1" spc="-75" dirty="0">
              <a:solidFill>
                <a:srgbClr val="000000"/>
              </a:solidFill>
              <a:latin typeface="Balsamiq Sans Bold Italics"/>
              <a:ea typeface="Balsamiq Sans Bold Italics"/>
              <a:cs typeface="Balsamiq Sans Bold Italics"/>
              <a:sym typeface="Balsamiq Sans Bold Italics"/>
            </a:endParaRPr>
          </a:p>
        </p:txBody>
      </p:sp>
      <p:sp>
        <p:nvSpPr>
          <p:cNvPr id="26" name="TextBox 26"/>
          <p:cNvSpPr txBox="1"/>
          <p:nvPr/>
        </p:nvSpPr>
        <p:spPr>
          <a:xfrm>
            <a:off x="313746" y="1584437"/>
            <a:ext cx="417404" cy="214786"/>
          </a:xfrm>
          <a:prstGeom prst="rect">
            <a:avLst/>
          </a:prstGeom>
        </p:spPr>
        <p:txBody>
          <a:bodyPr lIns="0" tIns="0" rIns="0" bIns="0" rtlCol="0" anchor="t">
            <a:spAutoFit/>
          </a:bodyPr>
          <a:lstStyle/>
          <a:p>
            <a:pPr marL="0" lvl="0" indent="0" algn="ctr">
              <a:lnSpc>
                <a:spcPts val="1735"/>
              </a:lnSpc>
              <a:spcBef>
                <a:spcPct val="0"/>
              </a:spcBef>
            </a:pPr>
            <a:r>
              <a:rPr lang="en-US" sz="1305" b="1" i="1">
                <a:solidFill>
                  <a:srgbClr val="000000"/>
                </a:solidFill>
                <a:latin typeface="Gotham Bold Italics"/>
                <a:ea typeface="Gotham Bold Italics"/>
                <a:cs typeface="Gotham Bold Italics"/>
                <a:sym typeface="Gotham Bold Italics"/>
              </a:rPr>
              <a:t>6.3</a:t>
            </a:r>
          </a:p>
        </p:txBody>
      </p:sp>
      <p:sp>
        <p:nvSpPr>
          <p:cNvPr id="27" name="TextBox 27"/>
          <p:cNvSpPr txBox="1"/>
          <p:nvPr/>
        </p:nvSpPr>
        <p:spPr>
          <a:xfrm>
            <a:off x="2569836" y="1333654"/>
            <a:ext cx="1681554" cy="1154162"/>
          </a:xfrm>
          <a:prstGeom prst="rect">
            <a:avLst/>
          </a:prstGeom>
        </p:spPr>
        <p:txBody>
          <a:bodyPr lIns="0" tIns="0" rIns="0" bIns="0" rtlCol="0" anchor="t">
            <a:spAutoFit/>
          </a:bodyPr>
          <a:lstStyle/>
          <a:p>
            <a:pPr lvl="0" algn="ctr">
              <a:lnSpc>
                <a:spcPts val="1013"/>
              </a:lnSpc>
              <a:spcBef>
                <a:spcPct val="0"/>
              </a:spcBef>
            </a:pPr>
            <a:r>
              <a:rPr lang="en-US" sz="873" b="1" spc="-25" dirty="0" smtClean="0">
                <a:solidFill>
                  <a:srgbClr val="000000"/>
                </a:solidFill>
                <a:latin typeface="Century Gothic Paneuropean"/>
                <a:ea typeface="Century Gothic Paneuropean"/>
                <a:cs typeface="Century Gothic Paneuropean"/>
                <a:sym typeface="Century Gothic Paneuropean"/>
              </a:rPr>
              <a:t>Young people mainly use the Internet for leisure and entertainment. </a:t>
            </a:r>
            <a:r>
              <a:rPr lang="en-US" sz="873" spc="-25" dirty="0" smtClean="0">
                <a:solidFill>
                  <a:srgbClr val="000000"/>
                </a:solidFill>
                <a:latin typeface="Century Gothic Paneuropean"/>
                <a:ea typeface="Century Gothic Paneuropean"/>
                <a:cs typeface="Century Gothic Paneuropean"/>
                <a:sym typeface="Century Gothic Paneuropean"/>
              </a:rPr>
              <a:t>They consume content in a brief and superficial format. This makes them susceptible to being influenced by the masses, by popularity and by companies that often seek their own interests.</a:t>
            </a:r>
            <a:endParaRPr lang="en-US" sz="873" spc="-25" dirty="0">
              <a:solidFill>
                <a:srgbClr val="000000"/>
              </a:solidFill>
              <a:latin typeface="Century Gothic Paneuropean"/>
              <a:ea typeface="Century Gothic Paneuropean"/>
              <a:cs typeface="Century Gothic Paneuropean"/>
              <a:sym typeface="Century Gothic Paneuropean"/>
            </a:endParaRPr>
          </a:p>
        </p:txBody>
      </p:sp>
      <p:sp>
        <p:nvSpPr>
          <p:cNvPr id="28" name="TextBox 28"/>
          <p:cNvSpPr txBox="1"/>
          <p:nvPr/>
        </p:nvSpPr>
        <p:spPr>
          <a:xfrm>
            <a:off x="936101" y="3040269"/>
            <a:ext cx="1229107" cy="310534"/>
          </a:xfrm>
          <a:prstGeom prst="rect">
            <a:avLst/>
          </a:prstGeom>
        </p:spPr>
        <p:txBody>
          <a:bodyPr lIns="0" tIns="0" rIns="0" bIns="0" rtlCol="0" anchor="t">
            <a:spAutoFit/>
          </a:bodyPr>
          <a:lstStyle/>
          <a:p>
            <a:pPr lvl="0">
              <a:lnSpc>
                <a:spcPts val="1244"/>
              </a:lnSpc>
              <a:spcBef>
                <a:spcPct val="0"/>
              </a:spcBef>
            </a:pPr>
            <a:r>
              <a:rPr lang="en-US" sz="1072" b="1" i="1" u="none" strike="noStrike" spc="-75" dirty="0" smtClean="0">
                <a:solidFill>
                  <a:srgbClr val="000000"/>
                </a:solidFill>
                <a:latin typeface="Balsamiq Sans Bold Italics"/>
                <a:ea typeface="Balsamiq Sans Bold Italics"/>
                <a:cs typeface="Balsamiq Sans Bold Italics"/>
                <a:sym typeface="Balsamiq Sans Bold Italics"/>
              </a:rPr>
              <a:t>“</a:t>
            </a:r>
            <a:r>
              <a:rPr lang="en-US" sz="1072" i="1" spc="-75" dirty="0" smtClean="0">
                <a:solidFill>
                  <a:srgbClr val="000000"/>
                </a:solidFill>
                <a:latin typeface="Balsamiq Sans Bold Italics"/>
                <a:ea typeface="Balsamiq Sans Bold Italics"/>
                <a:cs typeface="Balsamiq Sans Bold Italics"/>
                <a:sym typeface="Balsamiq Sans Bold Italics"/>
              </a:rPr>
              <a:t>What I do or say online can be deleted</a:t>
            </a:r>
            <a:r>
              <a:rPr lang="en-US" sz="1072" b="1" i="1" u="none" strike="noStrike" spc="-75" dirty="0" smtClean="0">
                <a:solidFill>
                  <a:srgbClr val="000000"/>
                </a:solidFill>
                <a:latin typeface="Balsamiq Sans Bold Italics"/>
                <a:ea typeface="Balsamiq Sans Bold Italics"/>
                <a:cs typeface="Balsamiq Sans Bold Italics"/>
                <a:sym typeface="Balsamiq Sans Bold Italics"/>
              </a:rPr>
              <a:t>”</a:t>
            </a:r>
            <a:endParaRPr lang="en-US" sz="1072" b="1" i="1" u="none" strike="noStrike" spc="-75" dirty="0">
              <a:solidFill>
                <a:srgbClr val="000000"/>
              </a:solidFill>
              <a:latin typeface="Balsamiq Sans Bold Italics"/>
              <a:ea typeface="Balsamiq Sans Bold Italics"/>
              <a:cs typeface="Balsamiq Sans Bold Italics"/>
              <a:sym typeface="Balsamiq Sans Bold Italics"/>
            </a:endParaRPr>
          </a:p>
        </p:txBody>
      </p:sp>
      <p:sp>
        <p:nvSpPr>
          <p:cNvPr id="29" name="TextBox 29"/>
          <p:cNvSpPr txBox="1"/>
          <p:nvPr/>
        </p:nvSpPr>
        <p:spPr>
          <a:xfrm>
            <a:off x="318099" y="2925775"/>
            <a:ext cx="417404" cy="214786"/>
          </a:xfrm>
          <a:prstGeom prst="rect">
            <a:avLst/>
          </a:prstGeom>
        </p:spPr>
        <p:txBody>
          <a:bodyPr lIns="0" tIns="0" rIns="0" bIns="0" rtlCol="0" anchor="t">
            <a:spAutoFit/>
          </a:bodyPr>
          <a:lstStyle/>
          <a:p>
            <a:pPr marL="0" lvl="0" indent="0" algn="ctr">
              <a:lnSpc>
                <a:spcPts val="1735"/>
              </a:lnSpc>
              <a:spcBef>
                <a:spcPct val="0"/>
              </a:spcBef>
            </a:pPr>
            <a:r>
              <a:rPr lang="en-US" sz="1305" b="1" i="1">
                <a:solidFill>
                  <a:srgbClr val="000000"/>
                </a:solidFill>
                <a:latin typeface="Gotham Bold Italics"/>
                <a:ea typeface="Gotham Bold Italics"/>
                <a:cs typeface="Gotham Bold Italics"/>
                <a:sym typeface="Gotham Bold Italics"/>
              </a:rPr>
              <a:t>6.4</a:t>
            </a:r>
          </a:p>
        </p:txBody>
      </p:sp>
      <p:sp>
        <p:nvSpPr>
          <p:cNvPr id="30" name="TextBox 30"/>
          <p:cNvSpPr txBox="1"/>
          <p:nvPr/>
        </p:nvSpPr>
        <p:spPr>
          <a:xfrm>
            <a:off x="2590716" y="2860641"/>
            <a:ext cx="1552161" cy="897682"/>
          </a:xfrm>
          <a:prstGeom prst="rect">
            <a:avLst/>
          </a:prstGeom>
        </p:spPr>
        <p:txBody>
          <a:bodyPr lIns="0" tIns="0" rIns="0" bIns="0" rtlCol="0" anchor="t">
            <a:spAutoFit/>
          </a:bodyPr>
          <a:lstStyle/>
          <a:p>
            <a:pPr lvl="0" algn="ctr">
              <a:lnSpc>
                <a:spcPts val="1045"/>
              </a:lnSpc>
              <a:spcBef>
                <a:spcPct val="0"/>
              </a:spcBef>
            </a:pPr>
            <a:r>
              <a:rPr lang="en-US" sz="901" b="1" spc="-26" dirty="0" smtClean="0">
                <a:solidFill>
                  <a:srgbClr val="000000"/>
                </a:solidFill>
                <a:latin typeface="Century Gothic Paneuropean"/>
                <a:ea typeface="Century Gothic Paneuropean"/>
                <a:cs typeface="Century Gothic Paneuropean"/>
                <a:sym typeface="Century Gothic Paneuropean"/>
              </a:rPr>
              <a:t>What is published online is beyond our control </a:t>
            </a:r>
            <a:r>
              <a:rPr lang="en-US" sz="901" spc="-26" dirty="0" smtClean="0">
                <a:solidFill>
                  <a:srgbClr val="000000"/>
                </a:solidFill>
                <a:latin typeface="Century Gothic Paneuropean"/>
                <a:ea typeface="Century Gothic Paneuropean"/>
                <a:cs typeface="Century Gothic Paneuropean"/>
                <a:sym typeface="Century Gothic Paneuropean"/>
              </a:rPr>
              <a:t>and can be used by others before we request its removal, and even after, as it may have been copied and forwarded by someone else.</a:t>
            </a:r>
            <a:endParaRPr lang="en-US" sz="901" spc="-26" dirty="0">
              <a:solidFill>
                <a:srgbClr val="000000"/>
              </a:solidFill>
              <a:latin typeface="Century Gothic Paneuropean"/>
              <a:ea typeface="Century Gothic Paneuropean"/>
              <a:cs typeface="Century Gothic Paneuropean"/>
              <a:sym typeface="Century Gothic Paneuropean"/>
            </a:endParaRPr>
          </a:p>
        </p:txBody>
      </p:sp>
      <p:sp>
        <p:nvSpPr>
          <p:cNvPr id="31" name="TextBox 31"/>
          <p:cNvSpPr txBox="1"/>
          <p:nvPr/>
        </p:nvSpPr>
        <p:spPr>
          <a:xfrm>
            <a:off x="953429" y="4157101"/>
            <a:ext cx="1433753" cy="767451"/>
          </a:xfrm>
          <a:prstGeom prst="rect">
            <a:avLst/>
          </a:prstGeom>
        </p:spPr>
        <p:txBody>
          <a:bodyPr lIns="0" tIns="0" rIns="0" bIns="0" rtlCol="0" anchor="t">
            <a:spAutoFit/>
          </a:bodyPr>
          <a:lstStyle/>
          <a:p>
            <a:pPr lvl="0" algn="ctr">
              <a:lnSpc>
                <a:spcPts val="1244"/>
              </a:lnSpc>
              <a:spcBef>
                <a:spcPct val="0"/>
              </a:spcBef>
            </a:pPr>
            <a:r>
              <a:rPr lang="en-US" sz="1072" b="1" i="1" spc="-75" dirty="0" smtClean="0">
                <a:solidFill>
                  <a:srgbClr val="000000"/>
                </a:solidFill>
                <a:latin typeface="Balsamiq Sans Bold Italics"/>
                <a:ea typeface="Balsamiq Sans Bold Italics"/>
                <a:cs typeface="Balsamiq Sans Bold Italics"/>
                <a:sym typeface="Balsamiq Sans Bold Italics"/>
              </a:rPr>
              <a:t>“Children's technological knowledge exceeds that of their parents and they can circumvent parental controls”</a:t>
            </a:r>
            <a:endParaRPr lang="en-US" sz="1072" b="1" i="1" u="none" strike="noStrike" spc="-75" dirty="0">
              <a:solidFill>
                <a:srgbClr val="000000"/>
              </a:solidFill>
              <a:latin typeface="Balsamiq Sans Bold Italics"/>
              <a:ea typeface="Balsamiq Sans Bold Italics"/>
              <a:cs typeface="Balsamiq Sans Bold Italics"/>
              <a:sym typeface="Balsamiq Sans Bold Italics"/>
            </a:endParaRPr>
          </a:p>
        </p:txBody>
      </p:sp>
      <p:sp>
        <p:nvSpPr>
          <p:cNvPr id="32" name="TextBox 32"/>
          <p:cNvSpPr txBox="1"/>
          <p:nvPr/>
        </p:nvSpPr>
        <p:spPr>
          <a:xfrm>
            <a:off x="2743127" y="4194528"/>
            <a:ext cx="1556958" cy="846386"/>
          </a:xfrm>
          <a:prstGeom prst="rect">
            <a:avLst/>
          </a:prstGeom>
        </p:spPr>
        <p:txBody>
          <a:bodyPr lIns="0" tIns="0" rIns="0" bIns="0" rtlCol="0" anchor="t">
            <a:spAutoFit/>
          </a:bodyPr>
          <a:lstStyle/>
          <a:p>
            <a:pPr lvl="0" algn="ctr">
              <a:lnSpc>
                <a:spcPts val="1074"/>
              </a:lnSpc>
              <a:spcBef>
                <a:spcPct val="0"/>
              </a:spcBef>
            </a:pPr>
            <a:r>
              <a:rPr lang="en-US" sz="926" b="1" spc="-26" dirty="0" smtClean="0">
                <a:solidFill>
                  <a:srgbClr val="000000"/>
                </a:solidFill>
                <a:latin typeface="Century Gothic Paneuropean"/>
                <a:ea typeface="Century Gothic Paneuropean"/>
                <a:cs typeface="Century Gothic Paneuropean"/>
                <a:sym typeface="Century Gothic Paneuropean"/>
              </a:rPr>
              <a:t>Most parental control resources have passwords, PINs or other methods </a:t>
            </a:r>
            <a:r>
              <a:rPr lang="en-US" sz="926" spc="-26" dirty="0" smtClean="0">
                <a:solidFill>
                  <a:srgbClr val="000000"/>
                </a:solidFill>
                <a:latin typeface="Century Gothic Paneuropean"/>
                <a:ea typeface="Century Gothic Paneuropean"/>
                <a:cs typeface="Century Gothic Paneuropean"/>
                <a:sym typeface="Century Gothic Paneuropean"/>
              </a:rPr>
              <a:t>that parents can use to prevent inexperienced users from modifying them. </a:t>
            </a:r>
            <a:endParaRPr lang="en-US" sz="926" u="none" strike="noStrike" spc="-26" dirty="0">
              <a:solidFill>
                <a:srgbClr val="000000"/>
              </a:solidFill>
              <a:latin typeface="Century Gothic Paneuropean"/>
              <a:ea typeface="Century Gothic Paneuropean"/>
              <a:cs typeface="Century Gothic Paneuropean"/>
              <a:sym typeface="Century Gothic Paneuropean"/>
            </a:endParaRPr>
          </a:p>
        </p:txBody>
      </p:sp>
      <p:sp>
        <p:nvSpPr>
          <p:cNvPr id="33" name="TextBox 33"/>
          <p:cNvSpPr txBox="1"/>
          <p:nvPr/>
        </p:nvSpPr>
        <p:spPr>
          <a:xfrm>
            <a:off x="5060541" y="5072433"/>
            <a:ext cx="172492"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19.</a:t>
            </a:r>
          </a:p>
        </p:txBody>
      </p:sp>
      <p:sp>
        <p:nvSpPr>
          <p:cNvPr id="34" name="TextBox 34"/>
          <p:cNvSpPr txBox="1"/>
          <p:nvPr/>
        </p:nvSpPr>
        <p:spPr>
          <a:xfrm>
            <a:off x="2241001" y="738375"/>
            <a:ext cx="408370" cy="379867"/>
          </a:xfrm>
          <a:prstGeom prst="rect">
            <a:avLst/>
          </a:prstGeom>
        </p:spPr>
        <p:txBody>
          <a:bodyPr lIns="0" tIns="0" rIns="0" bIns="0" rtlCol="0" anchor="t">
            <a:spAutoFit/>
          </a:bodyPr>
          <a:lstStyle/>
          <a:p>
            <a:pPr marL="0" lvl="0" indent="0" algn="l">
              <a:lnSpc>
                <a:spcPts val="3077"/>
              </a:lnSpc>
              <a:spcBef>
                <a:spcPct val="0"/>
              </a:spcBef>
            </a:pPr>
            <a:r>
              <a:rPr lang="en-US" sz="2198">
                <a:solidFill>
                  <a:srgbClr val="000000"/>
                </a:solidFill>
                <a:latin typeface="Balsamiq Sans"/>
                <a:ea typeface="Balsamiq Sans"/>
                <a:cs typeface="Balsamiq Sans"/>
                <a:sym typeface="Balsamiq Sans"/>
              </a:rPr>
              <a:t>vs.</a:t>
            </a:r>
          </a:p>
        </p:txBody>
      </p:sp>
      <p:sp>
        <p:nvSpPr>
          <p:cNvPr id="35" name="TextBox 35"/>
          <p:cNvSpPr txBox="1"/>
          <p:nvPr/>
        </p:nvSpPr>
        <p:spPr>
          <a:xfrm>
            <a:off x="313746" y="313833"/>
            <a:ext cx="2080204" cy="102592"/>
          </a:xfrm>
          <a:prstGeom prst="rect">
            <a:avLst/>
          </a:prstGeom>
        </p:spPr>
        <p:txBody>
          <a:bodyPr wrap="square" lIns="0" tIns="0" rIns="0" bIns="0" rtlCol="0" anchor="t">
            <a:spAutoFit/>
          </a:bodyPr>
          <a:lstStyle/>
          <a:p>
            <a:pPr>
              <a:lnSpc>
                <a:spcPts val="789"/>
              </a:lnSpc>
            </a:pPr>
            <a:r>
              <a:rPr lang="en-US" sz="593" spc="-12" dirty="0" smtClean="0">
                <a:solidFill>
                  <a:srgbClr val="000000"/>
                </a:solidFill>
                <a:latin typeface="Hachi Maru Pop"/>
                <a:ea typeface="Hachi Maru Pop"/>
                <a:cs typeface="Hachi Maru Pop"/>
                <a:sym typeface="Hachi Maru Pop"/>
              </a:rPr>
              <a:t>Guide to responsible mobile phone use</a:t>
            </a:r>
            <a:endParaRPr lang="en-US" sz="593" spc="-12" dirty="0">
              <a:solidFill>
                <a:srgbClr val="000000"/>
              </a:solidFill>
              <a:latin typeface="Hachi Maru Pop"/>
              <a:ea typeface="Hachi Maru Pop"/>
              <a:cs typeface="Hachi Maru Pop"/>
              <a:sym typeface="Hachi Maru Po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554534" flipH="1">
            <a:off x="-2202361" y="919371"/>
            <a:ext cx="6813582" cy="3642170"/>
          </a:xfrm>
          <a:custGeom>
            <a:avLst/>
            <a:gdLst/>
            <a:ahLst/>
            <a:cxnLst/>
            <a:rect l="l" t="t" r="r" b="b"/>
            <a:pathLst>
              <a:path w="6813582" h="3642170">
                <a:moveTo>
                  <a:pt x="6813583" y="0"/>
                </a:moveTo>
                <a:lnTo>
                  <a:pt x="0" y="0"/>
                </a:lnTo>
                <a:lnTo>
                  <a:pt x="0" y="3642170"/>
                </a:lnTo>
                <a:lnTo>
                  <a:pt x="6813583" y="3642170"/>
                </a:lnTo>
                <a:lnTo>
                  <a:pt x="6813583" y="0"/>
                </a:lnTo>
                <a:close/>
              </a:path>
            </a:pathLst>
          </a:custGeom>
          <a:blipFill>
            <a:blip r:embed="rId2" cstate="print">
              <a:alphaModFix amt="8999"/>
              <a:extLst>
                <a:ext uri="{96DAC541-7B7A-43D3-8B79-37D633B846F1}">
                  <asvg:svgBlip xmlns:asvg="http://schemas.microsoft.com/office/drawing/2016/SVG/main" xmlns="" r:embed="rId3"/>
                </a:ext>
              </a:extLst>
            </a:blip>
            <a:stretch>
              <a:fillRect/>
            </a:stretch>
          </a:blipFill>
        </p:spPr>
        <p:txBody>
          <a:bodyPr/>
          <a:lstStyle/>
          <a:p>
            <a:endParaRPr lang="es-ES"/>
          </a:p>
        </p:txBody>
      </p:sp>
      <p:sp>
        <p:nvSpPr>
          <p:cNvPr id="3" name="Freeform 3"/>
          <p:cNvSpPr/>
          <p:nvPr/>
        </p:nvSpPr>
        <p:spPr>
          <a:xfrm>
            <a:off x="681076" y="733173"/>
            <a:ext cx="1479219" cy="228607"/>
          </a:xfrm>
          <a:custGeom>
            <a:avLst/>
            <a:gdLst/>
            <a:ahLst/>
            <a:cxnLst/>
            <a:rect l="l" t="t" r="r" b="b"/>
            <a:pathLst>
              <a:path w="1479219" h="228607">
                <a:moveTo>
                  <a:pt x="0" y="0"/>
                </a:moveTo>
                <a:lnTo>
                  <a:pt x="1479220" y="0"/>
                </a:lnTo>
                <a:lnTo>
                  <a:pt x="1479220" y="228607"/>
                </a:lnTo>
                <a:lnTo>
                  <a:pt x="0" y="228607"/>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4" name="Freeform 4"/>
          <p:cNvSpPr/>
          <p:nvPr/>
        </p:nvSpPr>
        <p:spPr>
          <a:xfrm>
            <a:off x="2660297" y="741514"/>
            <a:ext cx="1496243" cy="231238"/>
          </a:xfrm>
          <a:custGeom>
            <a:avLst/>
            <a:gdLst/>
            <a:ahLst/>
            <a:cxnLst/>
            <a:rect l="l" t="t" r="r" b="b"/>
            <a:pathLst>
              <a:path w="1496243" h="231238">
                <a:moveTo>
                  <a:pt x="0" y="0"/>
                </a:moveTo>
                <a:lnTo>
                  <a:pt x="1496242" y="0"/>
                </a:lnTo>
                <a:lnTo>
                  <a:pt x="1496242" y="231238"/>
                </a:lnTo>
                <a:lnTo>
                  <a:pt x="0" y="231238"/>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txBody>
          <a:bodyPr/>
          <a:lstStyle/>
          <a:p>
            <a:endParaRPr lang="es-ES"/>
          </a:p>
        </p:txBody>
      </p:sp>
      <p:sp>
        <p:nvSpPr>
          <p:cNvPr id="5" name="AutoShape 5"/>
          <p:cNvSpPr/>
          <p:nvPr/>
        </p:nvSpPr>
        <p:spPr>
          <a:xfrm>
            <a:off x="1420686" y="961780"/>
            <a:ext cx="46401" cy="463106"/>
          </a:xfrm>
          <a:prstGeom prst="line">
            <a:avLst/>
          </a:prstGeom>
          <a:ln w="19050" cap="flat">
            <a:solidFill>
              <a:srgbClr val="000000"/>
            </a:solidFill>
            <a:prstDash val="solid"/>
            <a:headEnd type="none" w="sm" len="sm"/>
            <a:tailEnd type="none" w="sm" len="sm"/>
          </a:ln>
        </p:spPr>
        <p:txBody>
          <a:bodyPr/>
          <a:lstStyle/>
          <a:p>
            <a:endParaRPr lang="es-ES"/>
          </a:p>
        </p:txBody>
      </p:sp>
      <p:sp>
        <p:nvSpPr>
          <p:cNvPr id="6" name="AutoShape 6"/>
          <p:cNvSpPr/>
          <p:nvPr/>
        </p:nvSpPr>
        <p:spPr>
          <a:xfrm>
            <a:off x="3420372" y="972752"/>
            <a:ext cx="75848" cy="733603"/>
          </a:xfrm>
          <a:prstGeom prst="line">
            <a:avLst/>
          </a:prstGeom>
          <a:ln w="19050" cap="flat">
            <a:solidFill>
              <a:srgbClr val="000000"/>
            </a:solidFill>
            <a:prstDash val="solid"/>
            <a:headEnd type="none" w="sm" len="sm"/>
            <a:tailEnd type="none" w="sm" len="sm"/>
          </a:ln>
        </p:spPr>
        <p:txBody>
          <a:bodyPr/>
          <a:lstStyle/>
          <a:p>
            <a:endParaRPr lang="es-ES"/>
          </a:p>
        </p:txBody>
      </p:sp>
      <p:sp>
        <p:nvSpPr>
          <p:cNvPr id="7" name="Freeform 7"/>
          <p:cNvSpPr/>
          <p:nvPr/>
        </p:nvSpPr>
        <p:spPr>
          <a:xfrm>
            <a:off x="1295937" y="3023549"/>
            <a:ext cx="2006068" cy="173023"/>
          </a:xfrm>
          <a:custGeom>
            <a:avLst/>
            <a:gdLst/>
            <a:ahLst/>
            <a:cxnLst/>
            <a:rect l="l" t="t" r="r" b="b"/>
            <a:pathLst>
              <a:path w="2006068" h="173023">
                <a:moveTo>
                  <a:pt x="0" y="0"/>
                </a:moveTo>
                <a:lnTo>
                  <a:pt x="2006067" y="0"/>
                </a:lnTo>
                <a:lnTo>
                  <a:pt x="2006067" y="173023"/>
                </a:lnTo>
                <a:lnTo>
                  <a:pt x="0" y="173023"/>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8" name="AutoShape 8"/>
          <p:cNvSpPr/>
          <p:nvPr/>
        </p:nvSpPr>
        <p:spPr>
          <a:xfrm>
            <a:off x="1522137" y="2279981"/>
            <a:ext cx="0" cy="460475"/>
          </a:xfrm>
          <a:prstGeom prst="line">
            <a:avLst/>
          </a:prstGeom>
          <a:ln w="19050" cap="flat">
            <a:solidFill>
              <a:srgbClr val="000000"/>
            </a:solidFill>
            <a:prstDash val="solid"/>
            <a:headEnd type="none" w="sm" len="sm"/>
            <a:tailEnd type="none" w="sm" len="sm"/>
          </a:ln>
        </p:spPr>
        <p:txBody>
          <a:bodyPr/>
          <a:lstStyle/>
          <a:p>
            <a:endParaRPr lang="es-ES"/>
          </a:p>
        </p:txBody>
      </p:sp>
      <p:sp>
        <p:nvSpPr>
          <p:cNvPr id="9" name="Freeform 9"/>
          <p:cNvSpPr/>
          <p:nvPr/>
        </p:nvSpPr>
        <p:spPr>
          <a:xfrm>
            <a:off x="1512993" y="1813734"/>
            <a:ext cx="2006068" cy="173023"/>
          </a:xfrm>
          <a:custGeom>
            <a:avLst/>
            <a:gdLst/>
            <a:ahLst/>
            <a:cxnLst/>
            <a:rect l="l" t="t" r="r" b="b"/>
            <a:pathLst>
              <a:path w="2006068" h="173023">
                <a:moveTo>
                  <a:pt x="0" y="0"/>
                </a:moveTo>
                <a:lnTo>
                  <a:pt x="2006067" y="0"/>
                </a:lnTo>
                <a:lnTo>
                  <a:pt x="2006067" y="173024"/>
                </a:lnTo>
                <a:lnTo>
                  <a:pt x="0" y="173024"/>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10" name="Freeform 10"/>
          <p:cNvSpPr/>
          <p:nvPr/>
        </p:nvSpPr>
        <p:spPr>
          <a:xfrm>
            <a:off x="726238" y="1271208"/>
            <a:ext cx="1375474" cy="1008773"/>
          </a:xfrm>
          <a:custGeom>
            <a:avLst/>
            <a:gdLst/>
            <a:ahLst/>
            <a:cxnLst/>
            <a:rect l="l" t="t" r="r" b="b"/>
            <a:pathLst>
              <a:path w="1375474" h="1008773">
                <a:moveTo>
                  <a:pt x="0" y="0"/>
                </a:moveTo>
                <a:lnTo>
                  <a:pt x="1375474" y="0"/>
                </a:lnTo>
                <a:lnTo>
                  <a:pt x="1375474" y="1008773"/>
                </a:lnTo>
                <a:lnTo>
                  <a:pt x="0" y="1008773"/>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txBody>
          <a:bodyPr/>
          <a:lstStyle/>
          <a:p>
            <a:endParaRPr lang="es-ES"/>
          </a:p>
        </p:txBody>
      </p:sp>
      <p:sp>
        <p:nvSpPr>
          <p:cNvPr id="11" name="AutoShape 11"/>
          <p:cNvSpPr/>
          <p:nvPr/>
        </p:nvSpPr>
        <p:spPr>
          <a:xfrm>
            <a:off x="3384845" y="2280022"/>
            <a:ext cx="146554" cy="660046"/>
          </a:xfrm>
          <a:prstGeom prst="line">
            <a:avLst/>
          </a:prstGeom>
          <a:ln w="19050" cap="flat">
            <a:solidFill>
              <a:srgbClr val="000000"/>
            </a:solidFill>
            <a:prstDash val="solid"/>
            <a:headEnd type="none" w="sm" len="sm"/>
            <a:tailEnd type="none" w="sm" len="sm"/>
          </a:ln>
        </p:spPr>
        <p:txBody>
          <a:bodyPr/>
          <a:lstStyle/>
          <a:p>
            <a:endParaRPr lang="es-ES"/>
          </a:p>
        </p:txBody>
      </p:sp>
      <p:sp>
        <p:nvSpPr>
          <p:cNvPr id="12" name="Freeform 12"/>
          <p:cNvSpPr/>
          <p:nvPr/>
        </p:nvSpPr>
        <p:spPr>
          <a:xfrm>
            <a:off x="2614917" y="1150691"/>
            <a:ext cx="1539856" cy="1129331"/>
          </a:xfrm>
          <a:custGeom>
            <a:avLst/>
            <a:gdLst/>
            <a:ahLst/>
            <a:cxnLst/>
            <a:rect l="l" t="t" r="r" b="b"/>
            <a:pathLst>
              <a:path w="1539856" h="1129331">
                <a:moveTo>
                  <a:pt x="0" y="0"/>
                </a:moveTo>
                <a:lnTo>
                  <a:pt x="1539856" y="0"/>
                </a:lnTo>
                <a:lnTo>
                  <a:pt x="1539856" y="1129331"/>
                </a:lnTo>
                <a:lnTo>
                  <a:pt x="0" y="1129331"/>
                </a:lnTo>
                <a:lnTo>
                  <a:pt x="0" y="0"/>
                </a:lnTo>
                <a:close/>
              </a:path>
            </a:pathLst>
          </a:custGeom>
          <a:blipFill>
            <a:blip r:embed="rId12" cstate="print">
              <a:extLst>
                <a:ext uri="{96DAC541-7B7A-43D3-8B79-37D633B846F1}">
                  <asvg:svgBlip xmlns:asvg="http://schemas.microsoft.com/office/drawing/2016/SVG/main" xmlns="" r:embed="rId13"/>
                </a:ext>
              </a:extLst>
            </a:blip>
            <a:stretch>
              <a:fillRect/>
            </a:stretch>
          </a:blipFill>
        </p:spPr>
        <p:txBody>
          <a:bodyPr/>
          <a:lstStyle/>
          <a:p>
            <a:endParaRPr lang="es-ES"/>
          </a:p>
        </p:txBody>
      </p:sp>
      <p:sp>
        <p:nvSpPr>
          <p:cNvPr id="13" name="AutoShape 13"/>
          <p:cNvSpPr/>
          <p:nvPr/>
        </p:nvSpPr>
        <p:spPr>
          <a:xfrm>
            <a:off x="1512612" y="3589292"/>
            <a:ext cx="0" cy="495809"/>
          </a:xfrm>
          <a:prstGeom prst="line">
            <a:avLst/>
          </a:prstGeom>
          <a:ln w="19050" cap="flat">
            <a:solidFill>
              <a:srgbClr val="000000"/>
            </a:solidFill>
            <a:prstDash val="solid"/>
            <a:headEnd type="none" w="sm" len="sm"/>
            <a:tailEnd type="none" w="sm" len="sm"/>
          </a:ln>
        </p:spPr>
        <p:txBody>
          <a:bodyPr/>
          <a:lstStyle/>
          <a:p>
            <a:endParaRPr lang="es-ES"/>
          </a:p>
        </p:txBody>
      </p:sp>
      <p:sp>
        <p:nvSpPr>
          <p:cNvPr id="14" name="Freeform 14"/>
          <p:cNvSpPr/>
          <p:nvPr/>
        </p:nvSpPr>
        <p:spPr>
          <a:xfrm>
            <a:off x="792514" y="2714966"/>
            <a:ext cx="1506456" cy="1104836"/>
          </a:xfrm>
          <a:custGeom>
            <a:avLst/>
            <a:gdLst/>
            <a:ahLst/>
            <a:cxnLst/>
            <a:rect l="l" t="t" r="r" b="b"/>
            <a:pathLst>
              <a:path w="1506456" h="1104836">
                <a:moveTo>
                  <a:pt x="0" y="0"/>
                </a:moveTo>
                <a:lnTo>
                  <a:pt x="1506457" y="0"/>
                </a:lnTo>
                <a:lnTo>
                  <a:pt x="1506457" y="1104836"/>
                </a:lnTo>
                <a:lnTo>
                  <a:pt x="0" y="1104836"/>
                </a:lnTo>
                <a:lnTo>
                  <a:pt x="0" y="0"/>
                </a:lnTo>
                <a:close/>
              </a:path>
            </a:pathLst>
          </a:custGeom>
          <a:blipFill>
            <a:blip r:embed="rId14" cstate="print">
              <a:extLst>
                <a:ext uri="{96DAC541-7B7A-43D3-8B79-37D633B846F1}">
                  <asvg:svgBlip xmlns:asvg="http://schemas.microsoft.com/office/drawing/2016/SVG/main" xmlns="" r:embed="rId11"/>
                </a:ext>
              </a:extLst>
            </a:blip>
            <a:stretch>
              <a:fillRect/>
            </a:stretch>
          </a:blipFill>
        </p:spPr>
        <p:txBody>
          <a:bodyPr/>
          <a:lstStyle/>
          <a:p>
            <a:endParaRPr lang="es-ES"/>
          </a:p>
        </p:txBody>
      </p:sp>
      <p:sp>
        <p:nvSpPr>
          <p:cNvPr id="15" name="AutoShape 15"/>
          <p:cNvSpPr/>
          <p:nvPr/>
        </p:nvSpPr>
        <p:spPr>
          <a:xfrm>
            <a:off x="3514591" y="3794070"/>
            <a:ext cx="0" cy="460475"/>
          </a:xfrm>
          <a:prstGeom prst="line">
            <a:avLst/>
          </a:prstGeom>
          <a:ln w="19050" cap="flat">
            <a:solidFill>
              <a:srgbClr val="000000"/>
            </a:solidFill>
            <a:prstDash val="solid"/>
            <a:headEnd type="none" w="sm" len="sm"/>
            <a:tailEnd type="none" w="sm" len="sm"/>
          </a:ln>
        </p:spPr>
        <p:txBody>
          <a:bodyPr/>
          <a:lstStyle/>
          <a:p>
            <a:endParaRPr lang="es-ES"/>
          </a:p>
        </p:txBody>
      </p:sp>
      <p:sp>
        <p:nvSpPr>
          <p:cNvPr id="16" name="Freeform 16"/>
          <p:cNvSpPr/>
          <p:nvPr/>
        </p:nvSpPr>
        <p:spPr>
          <a:xfrm>
            <a:off x="2442685" y="2423644"/>
            <a:ext cx="2017738" cy="1479810"/>
          </a:xfrm>
          <a:custGeom>
            <a:avLst/>
            <a:gdLst/>
            <a:ahLst/>
            <a:cxnLst/>
            <a:rect l="l" t="t" r="r" b="b"/>
            <a:pathLst>
              <a:path w="2017738" h="1479810">
                <a:moveTo>
                  <a:pt x="0" y="0"/>
                </a:moveTo>
                <a:lnTo>
                  <a:pt x="2017738" y="0"/>
                </a:lnTo>
                <a:lnTo>
                  <a:pt x="2017738" y="1479809"/>
                </a:lnTo>
                <a:lnTo>
                  <a:pt x="0" y="1479809"/>
                </a:lnTo>
                <a:lnTo>
                  <a:pt x="0" y="0"/>
                </a:lnTo>
                <a:close/>
              </a:path>
            </a:pathLst>
          </a:custGeom>
          <a:blipFill>
            <a:blip r:embed="rId15" cstate="print">
              <a:extLst>
                <a:ext uri="{96DAC541-7B7A-43D3-8B79-37D633B846F1}">
                  <asvg:svgBlip xmlns:asvg="http://schemas.microsoft.com/office/drawing/2016/SVG/main" xmlns="" r:embed="rId13"/>
                </a:ext>
              </a:extLst>
            </a:blip>
            <a:stretch>
              <a:fillRect/>
            </a:stretch>
          </a:blipFill>
        </p:spPr>
        <p:txBody>
          <a:bodyPr/>
          <a:lstStyle/>
          <a:p>
            <a:endParaRPr lang="es-ES"/>
          </a:p>
        </p:txBody>
      </p:sp>
      <p:sp>
        <p:nvSpPr>
          <p:cNvPr id="17" name="Freeform 17"/>
          <p:cNvSpPr/>
          <p:nvPr/>
        </p:nvSpPr>
        <p:spPr>
          <a:xfrm>
            <a:off x="1513291" y="4304065"/>
            <a:ext cx="2006068" cy="173023"/>
          </a:xfrm>
          <a:custGeom>
            <a:avLst/>
            <a:gdLst/>
            <a:ahLst/>
            <a:cxnLst/>
            <a:rect l="l" t="t" r="r" b="b"/>
            <a:pathLst>
              <a:path w="2006068" h="173023">
                <a:moveTo>
                  <a:pt x="0" y="0"/>
                </a:moveTo>
                <a:lnTo>
                  <a:pt x="2006068" y="0"/>
                </a:lnTo>
                <a:lnTo>
                  <a:pt x="2006068" y="173023"/>
                </a:lnTo>
                <a:lnTo>
                  <a:pt x="0" y="173023"/>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18" name="Freeform 18"/>
          <p:cNvSpPr/>
          <p:nvPr/>
        </p:nvSpPr>
        <p:spPr>
          <a:xfrm>
            <a:off x="802074" y="3903453"/>
            <a:ext cx="1489556" cy="1092441"/>
          </a:xfrm>
          <a:custGeom>
            <a:avLst/>
            <a:gdLst/>
            <a:ahLst/>
            <a:cxnLst/>
            <a:rect l="l" t="t" r="r" b="b"/>
            <a:pathLst>
              <a:path w="1489556" h="1092441">
                <a:moveTo>
                  <a:pt x="0" y="0"/>
                </a:moveTo>
                <a:lnTo>
                  <a:pt x="1489556" y="0"/>
                </a:lnTo>
                <a:lnTo>
                  <a:pt x="1489556" y="1092441"/>
                </a:lnTo>
                <a:lnTo>
                  <a:pt x="0" y="1092441"/>
                </a:lnTo>
                <a:lnTo>
                  <a:pt x="0" y="0"/>
                </a:lnTo>
                <a:close/>
              </a:path>
            </a:pathLst>
          </a:custGeom>
          <a:blipFill>
            <a:blip r:embed="rId16" cstate="print">
              <a:extLst>
                <a:ext uri="{96DAC541-7B7A-43D3-8B79-37D633B846F1}">
                  <asvg:svgBlip xmlns:asvg="http://schemas.microsoft.com/office/drawing/2016/SVG/main" xmlns="" r:embed="rId11"/>
                </a:ext>
              </a:extLst>
            </a:blip>
            <a:stretch>
              <a:fillRect/>
            </a:stretch>
          </a:blipFill>
        </p:spPr>
        <p:txBody>
          <a:bodyPr/>
          <a:lstStyle/>
          <a:p>
            <a:endParaRPr lang="es-ES"/>
          </a:p>
        </p:txBody>
      </p:sp>
      <p:sp>
        <p:nvSpPr>
          <p:cNvPr id="19" name="Freeform 19"/>
          <p:cNvSpPr/>
          <p:nvPr/>
        </p:nvSpPr>
        <p:spPr>
          <a:xfrm>
            <a:off x="2623384" y="3941553"/>
            <a:ext cx="1582721" cy="1160768"/>
          </a:xfrm>
          <a:custGeom>
            <a:avLst/>
            <a:gdLst/>
            <a:ahLst/>
            <a:cxnLst/>
            <a:rect l="l" t="t" r="r" b="b"/>
            <a:pathLst>
              <a:path w="1582721" h="1160768">
                <a:moveTo>
                  <a:pt x="0" y="0"/>
                </a:moveTo>
                <a:lnTo>
                  <a:pt x="1582721" y="0"/>
                </a:lnTo>
                <a:lnTo>
                  <a:pt x="1582721" y="1160769"/>
                </a:lnTo>
                <a:lnTo>
                  <a:pt x="0" y="1160769"/>
                </a:lnTo>
                <a:lnTo>
                  <a:pt x="0" y="0"/>
                </a:lnTo>
                <a:close/>
              </a:path>
            </a:pathLst>
          </a:custGeom>
          <a:blipFill>
            <a:blip r:embed="rId17" cstate="print">
              <a:extLst>
                <a:ext uri="{96DAC541-7B7A-43D3-8B79-37D633B846F1}">
                  <asvg:svgBlip xmlns:asvg="http://schemas.microsoft.com/office/drawing/2016/SVG/main" xmlns="" r:embed="rId13"/>
                </a:ext>
              </a:extLst>
            </a:blip>
            <a:stretch>
              <a:fillRect/>
            </a:stretch>
          </a:blipFill>
        </p:spPr>
        <p:txBody>
          <a:bodyPr/>
          <a:lstStyle/>
          <a:p>
            <a:endParaRPr lang="es-ES"/>
          </a:p>
        </p:txBody>
      </p:sp>
      <p:sp>
        <p:nvSpPr>
          <p:cNvPr id="20" name="Freeform 20"/>
          <p:cNvSpPr/>
          <p:nvPr/>
        </p:nvSpPr>
        <p:spPr>
          <a:xfrm>
            <a:off x="4231330" y="4146622"/>
            <a:ext cx="1106841" cy="1014268"/>
          </a:xfrm>
          <a:custGeom>
            <a:avLst/>
            <a:gdLst/>
            <a:ahLst/>
            <a:cxnLst/>
            <a:rect l="l" t="t" r="r" b="b"/>
            <a:pathLst>
              <a:path w="1106841" h="1014268">
                <a:moveTo>
                  <a:pt x="0" y="0"/>
                </a:moveTo>
                <a:lnTo>
                  <a:pt x="1106841" y="0"/>
                </a:lnTo>
                <a:lnTo>
                  <a:pt x="1106841" y="1014268"/>
                </a:lnTo>
                <a:lnTo>
                  <a:pt x="0" y="1014268"/>
                </a:lnTo>
                <a:lnTo>
                  <a:pt x="0" y="0"/>
                </a:lnTo>
                <a:close/>
              </a:path>
            </a:pathLst>
          </a:custGeom>
          <a:blipFill>
            <a:blip r:embed="rId18" cstate="print">
              <a:extLst>
                <a:ext uri="{96DAC541-7B7A-43D3-8B79-37D633B846F1}">
                  <asvg:svgBlip xmlns:asvg="http://schemas.microsoft.com/office/drawing/2016/SVG/main" xmlns="" r:embed="rId19"/>
                </a:ext>
              </a:extLst>
            </a:blip>
            <a:stretch>
              <a:fillRect/>
            </a:stretch>
          </a:blipFill>
        </p:spPr>
        <p:txBody>
          <a:bodyPr/>
          <a:lstStyle/>
          <a:p>
            <a:endParaRPr lang="es-ES"/>
          </a:p>
        </p:txBody>
      </p:sp>
      <p:sp>
        <p:nvSpPr>
          <p:cNvPr id="21" name="TextBox 21"/>
          <p:cNvSpPr txBox="1"/>
          <p:nvPr/>
        </p:nvSpPr>
        <p:spPr>
          <a:xfrm>
            <a:off x="2771173" y="4074622"/>
            <a:ext cx="1316157" cy="769441"/>
          </a:xfrm>
          <a:prstGeom prst="rect">
            <a:avLst/>
          </a:prstGeom>
        </p:spPr>
        <p:txBody>
          <a:bodyPr lIns="0" tIns="0" rIns="0" bIns="0" rtlCol="0" anchor="t">
            <a:spAutoFit/>
          </a:bodyPr>
          <a:lstStyle/>
          <a:p>
            <a:pPr lvl="0" algn="ctr">
              <a:lnSpc>
                <a:spcPts val="1011"/>
              </a:lnSpc>
              <a:spcBef>
                <a:spcPct val="0"/>
              </a:spcBef>
            </a:pPr>
            <a:r>
              <a:rPr lang="en-US" sz="871" b="1" spc="-25" dirty="0" smtClean="0">
                <a:solidFill>
                  <a:srgbClr val="000000"/>
                </a:solidFill>
                <a:latin typeface="Century Gothic Paneuropean Bold"/>
                <a:ea typeface="Century Gothic Paneuropean Bold"/>
                <a:cs typeface="Century Gothic Paneuropean Bold"/>
                <a:sym typeface="Century Gothic Paneuropean Bold"/>
              </a:rPr>
              <a:t>Private communications in most online video games are not monitored and allow for the free exchange of all kinds of content. </a:t>
            </a:r>
            <a:endParaRPr lang="en-US" sz="871" b="1" spc="-25" dirty="0">
              <a:solidFill>
                <a:srgbClr val="000000"/>
              </a:solidFill>
              <a:latin typeface="Century Gothic Paneuropean Bold"/>
              <a:ea typeface="Century Gothic Paneuropean Bold"/>
              <a:cs typeface="Century Gothic Paneuropean Bold"/>
              <a:sym typeface="Century Gothic Paneuropean Bold"/>
            </a:endParaRPr>
          </a:p>
        </p:txBody>
      </p:sp>
      <p:sp>
        <p:nvSpPr>
          <p:cNvPr id="22" name="Freeform 22"/>
          <p:cNvSpPr/>
          <p:nvPr/>
        </p:nvSpPr>
        <p:spPr>
          <a:xfrm rot="-1380216">
            <a:off x="4388675" y="4443579"/>
            <a:ext cx="1822882" cy="1276500"/>
          </a:xfrm>
          <a:custGeom>
            <a:avLst/>
            <a:gdLst/>
            <a:ahLst/>
            <a:cxnLst/>
            <a:rect l="l" t="t" r="r" b="b"/>
            <a:pathLst>
              <a:path w="1822882" h="1276500">
                <a:moveTo>
                  <a:pt x="0" y="0"/>
                </a:moveTo>
                <a:lnTo>
                  <a:pt x="1822881" y="0"/>
                </a:lnTo>
                <a:lnTo>
                  <a:pt x="1822881" y="1276500"/>
                </a:lnTo>
                <a:lnTo>
                  <a:pt x="0" y="1276500"/>
                </a:lnTo>
                <a:lnTo>
                  <a:pt x="0" y="0"/>
                </a:lnTo>
                <a:close/>
              </a:path>
            </a:pathLst>
          </a:custGeom>
          <a:blipFill>
            <a:blip r:embed="rId20" cstate="print">
              <a:extLst>
                <a:ext uri="{96DAC541-7B7A-43D3-8B79-37D633B846F1}">
                  <asvg:svgBlip xmlns:asvg="http://schemas.microsoft.com/office/drawing/2016/SVG/main" xmlns="" r:embed="rId21"/>
                </a:ext>
              </a:extLst>
            </a:blip>
            <a:stretch>
              <a:fillRect l="-795" t="-10099" r="-13501"/>
            </a:stretch>
          </a:blipFill>
          <a:ln cap="rnd">
            <a:noFill/>
            <a:prstDash val="solid"/>
            <a:round/>
          </a:ln>
        </p:spPr>
        <p:txBody>
          <a:bodyPr/>
          <a:lstStyle/>
          <a:p>
            <a:endParaRPr lang="es-ES"/>
          </a:p>
        </p:txBody>
      </p:sp>
      <p:sp>
        <p:nvSpPr>
          <p:cNvPr id="23" name="TextBox 23"/>
          <p:cNvSpPr txBox="1"/>
          <p:nvPr/>
        </p:nvSpPr>
        <p:spPr>
          <a:xfrm>
            <a:off x="343082" y="3950194"/>
            <a:ext cx="449433" cy="229805"/>
          </a:xfrm>
          <a:prstGeom prst="rect">
            <a:avLst/>
          </a:prstGeom>
        </p:spPr>
        <p:txBody>
          <a:bodyPr lIns="0" tIns="0" rIns="0" bIns="0" rtlCol="0" anchor="t">
            <a:spAutoFit/>
          </a:bodyPr>
          <a:lstStyle/>
          <a:p>
            <a:pPr marL="0" lvl="0" indent="0" algn="ctr">
              <a:lnSpc>
                <a:spcPts val="1869"/>
              </a:lnSpc>
              <a:spcBef>
                <a:spcPct val="0"/>
              </a:spcBef>
            </a:pPr>
            <a:r>
              <a:rPr lang="en-US" sz="1405" b="1" i="1">
                <a:solidFill>
                  <a:srgbClr val="000000"/>
                </a:solidFill>
                <a:latin typeface="Gotham Bold Italics"/>
                <a:ea typeface="Gotham Bold Italics"/>
                <a:cs typeface="Gotham Bold Italics"/>
                <a:sym typeface="Gotham Bold Italics"/>
              </a:rPr>
              <a:t>6.8</a:t>
            </a:r>
          </a:p>
        </p:txBody>
      </p:sp>
      <p:sp>
        <p:nvSpPr>
          <p:cNvPr id="24" name="TextBox 24"/>
          <p:cNvSpPr txBox="1"/>
          <p:nvPr/>
        </p:nvSpPr>
        <p:spPr>
          <a:xfrm>
            <a:off x="1204431" y="729405"/>
            <a:ext cx="616363" cy="223203"/>
          </a:xfrm>
          <a:prstGeom prst="rect">
            <a:avLst/>
          </a:prstGeom>
        </p:spPr>
        <p:txBody>
          <a:bodyPr lIns="0" tIns="0" rIns="0" bIns="0" rtlCol="0" anchor="t">
            <a:spAutoFit/>
          </a:bodyPr>
          <a:lstStyle/>
          <a:p>
            <a:pPr marL="0" lvl="0" indent="0" algn="l">
              <a:lnSpc>
                <a:spcPts val="1824"/>
              </a:lnSpc>
              <a:spcBef>
                <a:spcPct val="0"/>
              </a:spcBef>
            </a:pPr>
            <a:r>
              <a:rPr lang="en-US" sz="1302" dirty="0" smtClean="0">
                <a:solidFill>
                  <a:srgbClr val="F8F6F7"/>
                </a:solidFill>
                <a:latin typeface="Balsamiq Sans"/>
                <a:ea typeface="Balsamiq Sans"/>
                <a:cs typeface="Balsamiq Sans"/>
                <a:sym typeface="Balsamiq Sans"/>
              </a:rPr>
              <a:t>MYTH</a:t>
            </a:r>
            <a:endParaRPr lang="en-US" sz="1302" dirty="0">
              <a:solidFill>
                <a:srgbClr val="F8F6F7"/>
              </a:solidFill>
              <a:latin typeface="Balsamiq Sans"/>
              <a:ea typeface="Balsamiq Sans"/>
              <a:cs typeface="Balsamiq Sans"/>
              <a:sym typeface="Balsamiq Sans"/>
            </a:endParaRPr>
          </a:p>
        </p:txBody>
      </p:sp>
      <p:sp>
        <p:nvSpPr>
          <p:cNvPr id="25" name="TextBox 25"/>
          <p:cNvSpPr txBox="1"/>
          <p:nvPr/>
        </p:nvSpPr>
        <p:spPr>
          <a:xfrm>
            <a:off x="2993331" y="727534"/>
            <a:ext cx="1051459" cy="223203"/>
          </a:xfrm>
          <a:prstGeom prst="rect">
            <a:avLst/>
          </a:prstGeom>
        </p:spPr>
        <p:txBody>
          <a:bodyPr lIns="0" tIns="0" rIns="0" bIns="0" rtlCol="0" anchor="t">
            <a:spAutoFit/>
          </a:bodyPr>
          <a:lstStyle/>
          <a:p>
            <a:pPr marL="0" lvl="0" indent="0" algn="l">
              <a:lnSpc>
                <a:spcPts val="1824"/>
              </a:lnSpc>
              <a:spcBef>
                <a:spcPct val="0"/>
              </a:spcBef>
            </a:pPr>
            <a:r>
              <a:rPr lang="en-US" sz="1302" dirty="0" smtClean="0">
                <a:solidFill>
                  <a:srgbClr val="F8F6F7"/>
                </a:solidFill>
                <a:latin typeface="Balsamiq Sans"/>
                <a:ea typeface="Balsamiq Sans"/>
                <a:cs typeface="Balsamiq Sans"/>
                <a:sym typeface="Balsamiq Sans"/>
              </a:rPr>
              <a:t>REALITY</a:t>
            </a:r>
            <a:endParaRPr lang="en-US" sz="1302" dirty="0">
              <a:solidFill>
                <a:srgbClr val="F8F6F7"/>
              </a:solidFill>
              <a:latin typeface="Balsamiq Sans"/>
              <a:ea typeface="Balsamiq Sans"/>
              <a:cs typeface="Balsamiq Sans"/>
              <a:sym typeface="Balsamiq Sans"/>
            </a:endParaRPr>
          </a:p>
        </p:txBody>
      </p:sp>
      <p:sp>
        <p:nvSpPr>
          <p:cNvPr id="26" name="TextBox 26"/>
          <p:cNvSpPr txBox="1"/>
          <p:nvPr/>
        </p:nvSpPr>
        <p:spPr>
          <a:xfrm>
            <a:off x="849420" y="1541651"/>
            <a:ext cx="1098070" cy="464423"/>
          </a:xfrm>
          <a:prstGeom prst="rect">
            <a:avLst/>
          </a:prstGeom>
        </p:spPr>
        <p:txBody>
          <a:bodyPr lIns="0" tIns="0" rIns="0" bIns="0" rtlCol="0" anchor="t">
            <a:spAutoFit/>
          </a:bodyPr>
          <a:lstStyle/>
          <a:p>
            <a:pPr lvl="0" algn="ctr">
              <a:lnSpc>
                <a:spcPts val="1244"/>
              </a:lnSpc>
            </a:pPr>
            <a:r>
              <a:rPr lang="en-US" sz="1072" b="1" i="1" spc="-75" dirty="0" smtClean="0">
                <a:solidFill>
                  <a:srgbClr val="000000"/>
                </a:solidFill>
                <a:latin typeface="Balsamiq Sans Bold Italics"/>
                <a:ea typeface="Balsamiq Sans Bold Italics"/>
                <a:cs typeface="Balsamiq Sans Bold Italics"/>
                <a:sym typeface="Balsamiq Sans Bold Italics"/>
              </a:rPr>
              <a:t>“Social media cannot be controlled.”</a:t>
            </a:r>
            <a:endParaRPr lang="en-US" sz="1072" b="1" i="1" spc="-75" dirty="0">
              <a:solidFill>
                <a:srgbClr val="000000"/>
              </a:solidFill>
              <a:latin typeface="Balsamiq Sans Bold Italics"/>
              <a:ea typeface="Balsamiq Sans Bold Italics"/>
              <a:cs typeface="Balsamiq Sans Bold Italics"/>
              <a:sym typeface="Balsamiq Sans Bold Italics"/>
            </a:endParaRPr>
          </a:p>
        </p:txBody>
      </p:sp>
      <p:sp>
        <p:nvSpPr>
          <p:cNvPr id="27" name="TextBox 27"/>
          <p:cNvSpPr txBox="1"/>
          <p:nvPr/>
        </p:nvSpPr>
        <p:spPr>
          <a:xfrm>
            <a:off x="308834" y="1512437"/>
            <a:ext cx="417404" cy="214786"/>
          </a:xfrm>
          <a:prstGeom prst="rect">
            <a:avLst/>
          </a:prstGeom>
        </p:spPr>
        <p:txBody>
          <a:bodyPr lIns="0" tIns="0" rIns="0" bIns="0" rtlCol="0" anchor="t">
            <a:spAutoFit/>
          </a:bodyPr>
          <a:lstStyle/>
          <a:p>
            <a:pPr marL="0" lvl="0" indent="0" algn="ctr">
              <a:lnSpc>
                <a:spcPts val="1735"/>
              </a:lnSpc>
              <a:spcBef>
                <a:spcPct val="0"/>
              </a:spcBef>
            </a:pPr>
            <a:r>
              <a:rPr lang="en-US" sz="1305" b="1" i="1">
                <a:solidFill>
                  <a:srgbClr val="000000"/>
                </a:solidFill>
                <a:latin typeface="Gotham Bold Italics"/>
                <a:ea typeface="Gotham Bold Italics"/>
                <a:cs typeface="Gotham Bold Italics"/>
                <a:sym typeface="Gotham Bold Italics"/>
              </a:rPr>
              <a:t>6.6</a:t>
            </a:r>
          </a:p>
        </p:txBody>
      </p:sp>
      <p:sp>
        <p:nvSpPr>
          <p:cNvPr id="28" name="TextBox 28"/>
          <p:cNvSpPr txBox="1"/>
          <p:nvPr/>
        </p:nvSpPr>
        <p:spPr>
          <a:xfrm>
            <a:off x="2815783" y="1292386"/>
            <a:ext cx="1140679" cy="897682"/>
          </a:xfrm>
          <a:prstGeom prst="rect">
            <a:avLst/>
          </a:prstGeom>
        </p:spPr>
        <p:txBody>
          <a:bodyPr lIns="0" tIns="0" rIns="0" bIns="0" rtlCol="0" anchor="t">
            <a:spAutoFit/>
          </a:bodyPr>
          <a:lstStyle/>
          <a:p>
            <a:pPr lvl="0" algn="ctr">
              <a:lnSpc>
                <a:spcPts val="1013"/>
              </a:lnSpc>
              <a:spcBef>
                <a:spcPct val="0"/>
              </a:spcBef>
            </a:pPr>
            <a:r>
              <a:rPr lang="en-US" sz="873" b="1" spc="-25" dirty="0" smtClean="0">
                <a:solidFill>
                  <a:srgbClr val="000000"/>
                </a:solidFill>
                <a:latin typeface="Century Gothic Paneuropean"/>
                <a:ea typeface="Century Gothic Paneuropean"/>
                <a:cs typeface="Century Gothic Paneuropean"/>
                <a:sym typeface="Century Gothic Paneuropean"/>
              </a:rPr>
              <a:t>By being close to them, talking to them and listening to them, yes, </a:t>
            </a:r>
            <a:r>
              <a:rPr lang="en-US" sz="873" spc="-25" dirty="0" smtClean="0">
                <a:solidFill>
                  <a:srgbClr val="000000"/>
                </a:solidFill>
                <a:latin typeface="Century Gothic Paneuropean"/>
                <a:ea typeface="Century Gothic Paneuropean"/>
                <a:cs typeface="Century Gothic Paneuropean"/>
                <a:sym typeface="Century Gothic Paneuropean"/>
              </a:rPr>
              <a:t>just as you would know about their friends or activities in the real world.</a:t>
            </a:r>
            <a:endParaRPr lang="en-US" sz="873" spc="-25" dirty="0">
              <a:solidFill>
                <a:srgbClr val="000000"/>
              </a:solidFill>
              <a:latin typeface="Century Gothic Paneuropean"/>
              <a:ea typeface="Century Gothic Paneuropean"/>
              <a:cs typeface="Century Gothic Paneuropean"/>
              <a:sym typeface="Century Gothic Paneuropean"/>
            </a:endParaRPr>
          </a:p>
        </p:txBody>
      </p:sp>
      <p:sp>
        <p:nvSpPr>
          <p:cNvPr id="29" name="TextBox 29"/>
          <p:cNvSpPr txBox="1"/>
          <p:nvPr/>
        </p:nvSpPr>
        <p:spPr>
          <a:xfrm>
            <a:off x="931189" y="2951859"/>
            <a:ext cx="1229107" cy="464423"/>
          </a:xfrm>
          <a:prstGeom prst="rect">
            <a:avLst/>
          </a:prstGeom>
        </p:spPr>
        <p:txBody>
          <a:bodyPr lIns="0" tIns="0" rIns="0" bIns="0" rtlCol="0" anchor="t">
            <a:spAutoFit/>
          </a:bodyPr>
          <a:lstStyle/>
          <a:p>
            <a:pPr lvl="0">
              <a:lnSpc>
                <a:spcPts val="1244"/>
              </a:lnSpc>
              <a:spcBef>
                <a:spcPct val="0"/>
              </a:spcBef>
            </a:pPr>
            <a:r>
              <a:rPr lang="en-US" sz="1072" b="1" i="1" spc="-75" dirty="0" smtClean="0">
                <a:solidFill>
                  <a:srgbClr val="000000"/>
                </a:solidFill>
                <a:latin typeface="Balsamiq Sans Bold Italics"/>
                <a:ea typeface="Balsamiq Sans Bold Italics"/>
                <a:cs typeface="Balsamiq Sans Bold Italics"/>
                <a:sym typeface="Balsamiq Sans Bold Italics"/>
              </a:rPr>
              <a:t>“The content on social media is typical of boys and girls their age.”</a:t>
            </a:r>
            <a:endParaRPr lang="en-US" sz="1072" b="1" i="1" spc="-75" dirty="0">
              <a:solidFill>
                <a:srgbClr val="000000"/>
              </a:solidFill>
              <a:latin typeface="Balsamiq Sans Bold Italics"/>
              <a:ea typeface="Balsamiq Sans Bold Italics"/>
              <a:cs typeface="Balsamiq Sans Bold Italics"/>
              <a:sym typeface="Balsamiq Sans Bold Italics"/>
            </a:endParaRPr>
          </a:p>
        </p:txBody>
      </p:sp>
      <p:sp>
        <p:nvSpPr>
          <p:cNvPr id="30" name="TextBox 30"/>
          <p:cNvSpPr txBox="1"/>
          <p:nvPr/>
        </p:nvSpPr>
        <p:spPr>
          <a:xfrm>
            <a:off x="313187" y="2853775"/>
            <a:ext cx="417404" cy="214786"/>
          </a:xfrm>
          <a:prstGeom prst="rect">
            <a:avLst/>
          </a:prstGeom>
        </p:spPr>
        <p:txBody>
          <a:bodyPr lIns="0" tIns="0" rIns="0" bIns="0" rtlCol="0" anchor="t">
            <a:spAutoFit/>
          </a:bodyPr>
          <a:lstStyle/>
          <a:p>
            <a:pPr marL="0" lvl="0" indent="0" algn="ctr">
              <a:lnSpc>
                <a:spcPts val="1735"/>
              </a:lnSpc>
              <a:spcBef>
                <a:spcPct val="0"/>
              </a:spcBef>
            </a:pPr>
            <a:r>
              <a:rPr lang="en-US" sz="1305" b="1" i="1">
                <a:solidFill>
                  <a:srgbClr val="000000"/>
                </a:solidFill>
                <a:latin typeface="Gotham Bold Italics"/>
                <a:ea typeface="Gotham Bold Italics"/>
                <a:cs typeface="Gotham Bold Italics"/>
                <a:sym typeface="Gotham Bold Italics"/>
              </a:rPr>
              <a:t>6.7</a:t>
            </a:r>
          </a:p>
        </p:txBody>
      </p:sp>
      <p:sp>
        <p:nvSpPr>
          <p:cNvPr id="31" name="TextBox 31"/>
          <p:cNvSpPr txBox="1"/>
          <p:nvPr/>
        </p:nvSpPr>
        <p:spPr>
          <a:xfrm>
            <a:off x="2614917" y="2616514"/>
            <a:ext cx="1712402" cy="1025922"/>
          </a:xfrm>
          <a:prstGeom prst="rect">
            <a:avLst/>
          </a:prstGeom>
        </p:spPr>
        <p:txBody>
          <a:bodyPr lIns="0" tIns="0" rIns="0" bIns="0" rtlCol="0" anchor="t">
            <a:spAutoFit/>
          </a:bodyPr>
          <a:lstStyle/>
          <a:p>
            <a:pPr lvl="0" algn="ctr">
              <a:lnSpc>
                <a:spcPts val="1021"/>
              </a:lnSpc>
              <a:spcBef>
                <a:spcPct val="0"/>
              </a:spcBef>
            </a:pPr>
            <a:r>
              <a:rPr lang="en-US" sz="880" spc="-25" dirty="0" smtClean="0">
                <a:solidFill>
                  <a:srgbClr val="000000"/>
                </a:solidFill>
                <a:latin typeface="Century Gothic Paneuropean"/>
                <a:ea typeface="Century Gothic Paneuropean"/>
                <a:cs typeface="Century Gothic Paneuropean"/>
                <a:sym typeface="Century Gothic Paneuropean"/>
              </a:rPr>
              <a:t>On social media, </a:t>
            </a:r>
            <a:r>
              <a:rPr lang="en-US" sz="880" b="1" spc="-25" dirty="0" smtClean="0">
                <a:solidFill>
                  <a:srgbClr val="000000"/>
                </a:solidFill>
                <a:latin typeface="Century Gothic Paneuropean"/>
                <a:ea typeface="Century Gothic Paneuropean"/>
                <a:cs typeface="Century Gothic Paneuropean"/>
                <a:sym typeface="Century Gothic Paneuropean"/>
              </a:rPr>
              <a:t>teenagers do not usually control the age of users, and the content they have access to is very diverse</a:t>
            </a:r>
            <a:r>
              <a:rPr lang="en-US" sz="880" spc="-25" dirty="0" smtClean="0">
                <a:solidFill>
                  <a:srgbClr val="000000"/>
                </a:solidFill>
                <a:latin typeface="Century Gothic Paneuropean"/>
                <a:ea typeface="Century Gothic Paneuropean"/>
                <a:cs typeface="Century Gothic Paneuropean"/>
                <a:sym typeface="Century Gothic Paneuropean"/>
              </a:rPr>
              <a:t>, ranging from enriching and creative to criminal or harmful (violence, pornography, drugs, self-harm, etc.). </a:t>
            </a:r>
            <a:endParaRPr lang="en-US" sz="880" spc="-25" dirty="0">
              <a:solidFill>
                <a:srgbClr val="000000"/>
              </a:solidFill>
              <a:latin typeface="Century Gothic Paneuropean"/>
              <a:ea typeface="Century Gothic Paneuropean"/>
              <a:cs typeface="Century Gothic Paneuropean"/>
              <a:sym typeface="Century Gothic Paneuropean"/>
            </a:endParaRPr>
          </a:p>
        </p:txBody>
      </p:sp>
      <p:sp>
        <p:nvSpPr>
          <p:cNvPr id="32" name="TextBox 32"/>
          <p:cNvSpPr txBox="1"/>
          <p:nvPr/>
        </p:nvSpPr>
        <p:spPr>
          <a:xfrm>
            <a:off x="1047366" y="4142148"/>
            <a:ext cx="1054347" cy="464423"/>
          </a:xfrm>
          <a:prstGeom prst="rect">
            <a:avLst/>
          </a:prstGeom>
        </p:spPr>
        <p:txBody>
          <a:bodyPr lIns="0" tIns="0" rIns="0" bIns="0" rtlCol="0" anchor="t">
            <a:spAutoFit/>
          </a:bodyPr>
          <a:lstStyle/>
          <a:p>
            <a:pPr lvl="0" algn="ctr">
              <a:lnSpc>
                <a:spcPts val="1244"/>
              </a:lnSpc>
              <a:spcBef>
                <a:spcPct val="0"/>
              </a:spcBef>
            </a:pPr>
            <a:r>
              <a:rPr lang="en-US" sz="1072" b="1" i="1" spc="-75" dirty="0" smtClean="0">
                <a:solidFill>
                  <a:srgbClr val="000000"/>
                </a:solidFill>
                <a:latin typeface="Balsamiq Sans Bold Italics"/>
                <a:ea typeface="Balsamiq Sans Bold Italics"/>
                <a:cs typeface="Balsamiq Sans Bold Italics"/>
                <a:sym typeface="Balsamiq Sans Bold Italics"/>
              </a:rPr>
              <a:t>“Video games are not as risky as social media”</a:t>
            </a:r>
            <a:endParaRPr lang="en-US" sz="1072" b="1" i="1" spc="-75" dirty="0">
              <a:solidFill>
                <a:srgbClr val="000000"/>
              </a:solidFill>
              <a:latin typeface="Balsamiq Sans Bold Italics"/>
              <a:ea typeface="Balsamiq Sans Bold Italics"/>
              <a:cs typeface="Balsamiq Sans Bold Italics"/>
              <a:sym typeface="Balsamiq Sans Bold Italics"/>
            </a:endParaRPr>
          </a:p>
        </p:txBody>
      </p:sp>
      <p:sp>
        <p:nvSpPr>
          <p:cNvPr id="33" name="TextBox 33"/>
          <p:cNvSpPr txBox="1"/>
          <p:nvPr/>
        </p:nvSpPr>
        <p:spPr>
          <a:xfrm>
            <a:off x="5060541" y="5103270"/>
            <a:ext cx="172492" cy="155613"/>
          </a:xfrm>
          <a:prstGeom prst="rect">
            <a:avLst/>
          </a:prstGeom>
        </p:spPr>
        <p:txBody>
          <a:bodyPr lIns="0" tIns="0" rIns="0" bIns="0" rtlCol="0" anchor="t">
            <a:spAutoFit/>
          </a:bodyPr>
          <a:lstStyle/>
          <a:p>
            <a:pPr algn="ctr">
              <a:lnSpc>
                <a:spcPts val="1397"/>
              </a:lnSpc>
            </a:pPr>
            <a:r>
              <a:rPr lang="en-US" sz="998">
                <a:solidFill>
                  <a:srgbClr val="FFFFFF"/>
                </a:solidFill>
                <a:latin typeface="Century Gothic Paneuropean"/>
                <a:ea typeface="Century Gothic Paneuropean"/>
                <a:cs typeface="Century Gothic Paneuropean"/>
                <a:sym typeface="Century Gothic Paneuropean"/>
              </a:rPr>
              <a:t>20.</a:t>
            </a:r>
          </a:p>
        </p:txBody>
      </p:sp>
      <p:sp>
        <p:nvSpPr>
          <p:cNvPr id="34" name="TextBox 34"/>
          <p:cNvSpPr txBox="1"/>
          <p:nvPr/>
        </p:nvSpPr>
        <p:spPr>
          <a:xfrm>
            <a:off x="2238500" y="639175"/>
            <a:ext cx="408370" cy="379867"/>
          </a:xfrm>
          <a:prstGeom prst="rect">
            <a:avLst/>
          </a:prstGeom>
        </p:spPr>
        <p:txBody>
          <a:bodyPr lIns="0" tIns="0" rIns="0" bIns="0" rtlCol="0" anchor="t">
            <a:spAutoFit/>
          </a:bodyPr>
          <a:lstStyle/>
          <a:p>
            <a:pPr marL="0" lvl="0" indent="0" algn="l">
              <a:lnSpc>
                <a:spcPts val="3077"/>
              </a:lnSpc>
              <a:spcBef>
                <a:spcPct val="0"/>
              </a:spcBef>
            </a:pPr>
            <a:r>
              <a:rPr lang="en-US" sz="2198">
                <a:solidFill>
                  <a:srgbClr val="000000"/>
                </a:solidFill>
                <a:latin typeface="Balsamiq Sans"/>
                <a:ea typeface="Balsamiq Sans"/>
                <a:cs typeface="Balsamiq Sans"/>
                <a:sym typeface="Balsamiq Sans"/>
              </a:rPr>
              <a:t>vs.</a:t>
            </a:r>
          </a:p>
        </p:txBody>
      </p:sp>
      <p:sp>
        <p:nvSpPr>
          <p:cNvPr id="35" name="Freeform 35"/>
          <p:cNvSpPr/>
          <p:nvPr/>
        </p:nvSpPr>
        <p:spPr>
          <a:xfrm>
            <a:off x="4322107" y="271152"/>
            <a:ext cx="773558" cy="500487"/>
          </a:xfrm>
          <a:custGeom>
            <a:avLst/>
            <a:gdLst/>
            <a:ahLst/>
            <a:cxnLst/>
            <a:rect l="l" t="t" r="r" b="b"/>
            <a:pathLst>
              <a:path w="773558" h="500487">
                <a:moveTo>
                  <a:pt x="0" y="0"/>
                </a:moveTo>
                <a:lnTo>
                  <a:pt x="773557" y="0"/>
                </a:lnTo>
                <a:lnTo>
                  <a:pt x="773557" y="500486"/>
                </a:lnTo>
                <a:lnTo>
                  <a:pt x="0" y="500486"/>
                </a:lnTo>
                <a:lnTo>
                  <a:pt x="0" y="0"/>
                </a:lnTo>
                <a:close/>
              </a:path>
            </a:pathLst>
          </a:custGeom>
          <a:blipFill>
            <a:blip r:embed="rId22" cstate="print"/>
            <a:stretch>
              <a:fillRect l="-4680" t="-13744" r="-4227" b="-16999"/>
            </a:stretch>
          </a:blipFill>
        </p:spPr>
        <p:txBody>
          <a:bodyPr/>
          <a:lstStyle/>
          <a:p>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05052" y="1858262"/>
            <a:ext cx="1673055" cy="258563"/>
          </a:xfrm>
          <a:custGeom>
            <a:avLst/>
            <a:gdLst/>
            <a:ahLst/>
            <a:cxnLst/>
            <a:rect l="l" t="t" r="r" b="b"/>
            <a:pathLst>
              <a:path w="1673055" h="258563">
                <a:moveTo>
                  <a:pt x="0" y="0"/>
                </a:moveTo>
                <a:lnTo>
                  <a:pt x="1673055" y="0"/>
                </a:lnTo>
                <a:lnTo>
                  <a:pt x="1673055" y="258563"/>
                </a:lnTo>
                <a:lnTo>
                  <a:pt x="0" y="25856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s-ES"/>
          </a:p>
        </p:txBody>
      </p:sp>
      <p:sp>
        <p:nvSpPr>
          <p:cNvPr id="3" name="Freeform 3"/>
          <p:cNvSpPr/>
          <p:nvPr/>
        </p:nvSpPr>
        <p:spPr>
          <a:xfrm>
            <a:off x="2904185" y="1858262"/>
            <a:ext cx="1690079" cy="261194"/>
          </a:xfrm>
          <a:custGeom>
            <a:avLst/>
            <a:gdLst/>
            <a:ahLst/>
            <a:cxnLst/>
            <a:rect l="l" t="t" r="r" b="b"/>
            <a:pathLst>
              <a:path w="1690079" h="261194">
                <a:moveTo>
                  <a:pt x="0" y="0"/>
                </a:moveTo>
                <a:lnTo>
                  <a:pt x="1690079" y="0"/>
                </a:lnTo>
                <a:lnTo>
                  <a:pt x="1690079" y="261194"/>
                </a:lnTo>
                <a:lnTo>
                  <a:pt x="0" y="261194"/>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4" name="AutoShape 4"/>
          <p:cNvSpPr/>
          <p:nvPr/>
        </p:nvSpPr>
        <p:spPr>
          <a:xfrm>
            <a:off x="1620766" y="2119456"/>
            <a:ext cx="0" cy="460475"/>
          </a:xfrm>
          <a:prstGeom prst="line">
            <a:avLst/>
          </a:prstGeom>
          <a:ln w="19050" cap="flat">
            <a:solidFill>
              <a:srgbClr val="000000"/>
            </a:solidFill>
            <a:prstDash val="solid"/>
            <a:headEnd type="none" w="sm" len="sm"/>
            <a:tailEnd type="none" w="sm" len="sm"/>
          </a:ln>
        </p:spPr>
        <p:txBody>
          <a:bodyPr/>
          <a:lstStyle/>
          <a:p>
            <a:endParaRPr lang="es-ES"/>
          </a:p>
        </p:txBody>
      </p:sp>
      <p:sp>
        <p:nvSpPr>
          <p:cNvPr id="5" name="AutoShape 5"/>
          <p:cNvSpPr/>
          <p:nvPr/>
        </p:nvSpPr>
        <p:spPr>
          <a:xfrm flipH="1">
            <a:off x="3409551" y="2119456"/>
            <a:ext cx="284260" cy="669944"/>
          </a:xfrm>
          <a:prstGeom prst="line">
            <a:avLst/>
          </a:prstGeom>
          <a:ln w="19050" cap="flat">
            <a:solidFill>
              <a:srgbClr val="000000"/>
            </a:solidFill>
            <a:prstDash val="solid"/>
            <a:headEnd type="none" w="sm" len="sm"/>
            <a:tailEnd type="none" w="sm" len="sm"/>
          </a:ln>
        </p:spPr>
        <p:txBody>
          <a:bodyPr/>
          <a:lstStyle/>
          <a:p>
            <a:endParaRPr lang="es-ES"/>
          </a:p>
        </p:txBody>
      </p:sp>
      <p:sp>
        <p:nvSpPr>
          <p:cNvPr id="6" name="Freeform 6"/>
          <p:cNvSpPr/>
          <p:nvPr/>
        </p:nvSpPr>
        <p:spPr>
          <a:xfrm>
            <a:off x="1353268" y="4178594"/>
            <a:ext cx="2006068" cy="173023"/>
          </a:xfrm>
          <a:custGeom>
            <a:avLst/>
            <a:gdLst/>
            <a:ahLst/>
            <a:cxnLst/>
            <a:rect l="l" t="t" r="r" b="b"/>
            <a:pathLst>
              <a:path w="2006068" h="173023">
                <a:moveTo>
                  <a:pt x="0" y="0"/>
                </a:moveTo>
                <a:lnTo>
                  <a:pt x="2006068" y="0"/>
                </a:lnTo>
                <a:lnTo>
                  <a:pt x="2006068" y="173023"/>
                </a:lnTo>
                <a:lnTo>
                  <a:pt x="0" y="173023"/>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txBody>
          <a:bodyPr/>
          <a:lstStyle/>
          <a:p>
            <a:endParaRPr lang="es-ES"/>
          </a:p>
        </p:txBody>
      </p:sp>
      <p:sp>
        <p:nvSpPr>
          <p:cNvPr id="7" name="AutoShape 7"/>
          <p:cNvSpPr/>
          <p:nvPr/>
        </p:nvSpPr>
        <p:spPr>
          <a:xfrm>
            <a:off x="1579469" y="3435026"/>
            <a:ext cx="0" cy="460475"/>
          </a:xfrm>
          <a:prstGeom prst="line">
            <a:avLst/>
          </a:prstGeom>
          <a:ln w="19050" cap="flat">
            <a:solidFill>
              <a:srgbClr val="000000"/>
            </a:solidFill>
            <a:prstDash val="solid"/>
            <a:headEnd type="none" w="sm" len="sm"/>
            <a:tailEnd type="none" w="sm" len="sm"/>
          </a:ln>
        </p:spPr>
        <p:txBody>
          <a:bodyPr/>
          <a:lstStyle/>
          <a:p>
            <a:endParaRPr lang="es-ES"/>
          </a:p>
        </p:txBody>
      </p:sp>
      <p:sp>
        <p:nvSpPr>
          <p:cNvPr id="8" name="Freeform 8"/>
          <p:cNvSpPr/>
          <p:nvPr/>
        </p:nvSpPr>
        <p:spPr>
          <a:xfrm>
            <a:off x="1570324" y="2968779"/>
            <a:ext cx="2006068" cy="173023"/>
          </a:xfrm>
          <a:custGeom>
            <a:avLst/>
            <a:gdLst/>
            <a:ahLst/>
            <a:cxnLst/>
            <a:rect l="l" t="t" r="r" b="b"/>
            <a:pathLst>
              <a:path w="2006068" h="173023">
                <a:moveTo>
                  <a:pt x="0" y="0"/>
                </a:moveTo>
                <a:lnTo>
                  <a:pt x="2006068" y="0"/>
                </a:lnTo>
                <a:lnTo>
                  <a:pt x="2006068" y="173023"/>
                </a:lnTo>
                <a:lnTo>
                  <a:pt x="0" y="173023"/>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txBody>
          <a:bodyPr/>
          <a:lstStyle/>
          <a:p>
            <a:endParaRPr lang="es-ES"/>
          </a:p>
        </p:txBody>
      </p:sp>
      <p:sp>
        <p:nvSpPr>
          <p:cNvPr id="9" name="Freeform 9"/>
          <p:cNvSpPr/>
          <p:nvPr/>
        </p:nvSpPr>
        <p:spPr>
          <a:xfrm>
            <a:off x="783570" y="2426253"/>
            <a:ext cx="1375474" cy="1008773"/>
          </a:xfrm>
          <a:custGeom>
            <a:avLst/>
            <a:gdLst/>
            <a:ahLst/>
            <a:cxnLst/>
            <a:rect l="l" t="t" r="r" b="b"/>
            <a:pathLst>
              <a:path w="1375474" h="1008773">
                <a:moveTo>
                  <a:pt x="0" y="0"/>
                </a:moveTo>
                <a:lnTo>
                  <a:pt x="1375474" y="0"/>
                </a:lnTo>
                <a:lnTo>
                  <a:pt x="1375474" y="1008773"/>
                </a:lnTo>
                <a:lnTo>
                  <a:pt x="0" y="1008773"/>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10" name="AutoShape 10"/>
          <p:cNvSpPr/>
          <p:nvPr/>
        </p:nvSpPr>
        <p:spPr>
          <a:xfrm flipH="1">
            <a:off x="3417317" y="3559357"/>
            <a:ext cx="202653" cy="518085"/>
          </a:xfrm>
          <a:prstGeom prst="line">
            <a:avLst/>
          </a:prstGeom>
          <a:ln w="19050" cap="flat">
            <a:solidFill>
              <a:srgbClr val="000000"/>
            </a:solidFill>
            <a:prstDash val="solid"/>
            <a:headEnd type="none" w="sm" len="sm"/>
            <a:tailEnd type="none" w="sm" len="sm"/>
          </a:ln>
        </p:spPr>
        <p:txBody>
          <a:bodyPr/>
          <a:lstStyle/>
          <a:p>
            <a:endParaRPr lang="es-ES"/>
          </a:p>
        </p:txBody>
      </p:sp>
      <p:sp>
        <p:nvSpPr>
          <p:cNvPr id="11" name="Freeform 11"/>
          <p:cNvSpPr/>
          <p:nvPr/>
        </p:nvSpPr>
        <p:spPr>
          <a:xfrm>
            <a:off x="2644835" y="2360064"/>
            <a:ext cx="1937545" cy="1420996"/>
          </a:xfrm>
          <a:custGeom>
            <a:avLst/>
            <a:gdLst/>
            <a:ahLst/>
            <a:cxnLst/>
            <a:rect l="l" t="t" r="r" b="b"/>
            <a:pathLst>
              <a:path w="1937545" h="1420996">
                <a:moveTo>
                  <a:pt x="0" y="0"/>
                </a:moveTo>
                <a:lnTo>
                  <a:pt x="1937545" y="0"/>
                </a:lnTo>
                <a:lnTo>
                  <a:pt x="1937545" y="1420997"/>
                </a:lnTo>
                <a:lnTo>
                  <a:pt x="0" y="1420997"/>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txBody>
          <a:bodyPr/>
          <a:lstStyle/>
          <a:p>
            <a:endParaRPr lang="es-ES"/>
          </a:p>
        </p:txBody>
      </p:sp>
      <p:sp>
        <p:nvSpPr>
          <p:cNvPr id="12" name="Freeform 12"/>
          <p:cNvSpPr/>
          <p:nvPr/>
        </p:nvSpPr>
        <p:spPr>
          <a:xfrm>
            <a:off x="849846" y="3870011"/>
            <a:ext cx="1506456" cy="1104836"/>
          </a:xfrm>
          <a:custGeom>
            <a:avLst/>
            <a:gdLst/>
            <a:ahLst/>
            <a:cxnLst/>
            <a:rect l="l" t="t" r="r" b="b"/>
            <a:pathLst>
              <a:path w="1506456" h="1104836">
                <a:moveTo>
                  <a:pt x="0" y="0"/>
                </a:moveTo>
                <a:lnTo>
                  <a:pt x="1506456" y="0"/>
                </a:lnTo>
                <a:lnTo>
                  <a:pt x="1506456" y="1104836"/>
                </a:lnTo>
                <a:lnTo>
                  <a:pt x="0" y="1104836"/>
                </a:lnTo>
                <a:lnTo>
                  <a:pt x="0" y="0"/>
                </a:lnTo>
                <a:close/>
              </a:path>
            </a:pathLst>
          </a:custGeom>
          <a:blipFill>
            <a:blip r:embed="rId12"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13" name="Freeform 13"/>
          <p:cNvSpPr/>
          <p:nvPr/>
        </p:nvSpPr>
        <p:spPr>
          <a:xfrm>
            <a:off x="2500017" y="3849731"/>
            <a:ext cx="1469167" cy="1077487"/>
          </a:xfrm>
          <a:custGeom>
            <a:avLst/>
            <a:gdLst/>
            <a:ahLst/>
            <a:cxnLst/>
            <a:rect l="l" t="t" r="r" b="b"/>
            <a:pathLst>
              <a:path w="1469167" h="1077487">
                <a:moveTo>
                  <a:pt x="0" y="0"/>
                </a:moveTo>
                <a:lnTo>
                  <a:pt x="1469166" y="0"/>
                </a:lnTo>
                <a:lnTo>
                  <a:pt x="1469166" y="1077487"/>
                </a:lnTo>
                <a:lnTo>
                  <a:pt x="0" y="1077487"/>
                </a:lnTo>
                <a:lnTo>
                  <a:pt x="0" y="0"/>
                </a:lnTo>
                <a:close/>
              </a:path>
            </a:pathLst>
          </a:custGeom>
          <a:blipFill>
            <a:blip r:embed="rId13" cstate="print">
              <a:extLst>
                <a:ext uri="{96DAC541-7B7A-43D3-8B79-37D633B846F1}">
                  <asvg:svgBlip xmlns:asvg="http://schemas.microsoft.com/office/drawing/2016/SVG/main" xmlns="" r:embed="rId11"/>
                </a:ext>
              </a:extLst>
            </a:blip>
            <a:stretch>
              <a:fillRect/>
            </a:stretch>
          </a:blipFill>
        </p:spPr>
        <p:txBody>
          <a:bodyPr/>
          <a:lstStyle/>
          <a:p>
            <a:endParaRPr lang="es-ES"/>
          </a:p>
        </p:txBody>
      </p:sp>
      <p:sp>
        <p:nvSpPr>
          <p:cNvPr id="14" name="Freeform 14"/>
          <p:cNvSpPr/>
          <p:nvPr/>
        </p:nvSpPr>
        <p:spPr>
          <a:xfrm>
            <a:off x="347355" y="821205"/>
            <a:ext cx="899979" cy="817856"/>
          </a:xfrm>
          <a:custGeom>
            <a:avLst/>
            <a:gdLst/>
            <a:ahLst/>
            <a:cxnLst/>
            <a:rect l="l" t="t" r="r" b="b"/>
            <a:pathLst>
              <a:path w="899979" h="817856">
                <a:moveTo>
                  <a:pt x="0" y="0"/>
                </a:moveTo>
                <a:lnTo>
                  <a:pt x="899980" y="0"/>
                </a:lnTo>
                <a:lnTo>
                  <a:pt x="899980" y="817856"/>
                </a:lnTo>
                <a:lnTo>
                  <a:pt x="0" y="817856"/>
                </a:lnTo>
                <a:lnTo>
                  <a:pt x="0" y="0"/>
                </a:lnTo>
                <a:close/>
              </a:path>
            </a:pathLst>
          </a:custGeom>
          <a:blipFill>
            <a:blip r:embed="rId14" cstate="print">
              <a:extLst>
                <a:ext uri="{96DAC541-7B7A-43D3-8B79-37D633B846F1}">
                  <asvg:svgBlip xmlns:asvg="http://schemas.microsoft.com/office/drawing/2016/SVG/main" xmlns="" r:embed="rId15"/>
                </a:ext>
              </a:extLst>
            </a:blip>
            <a:stretch>
              <a:fillRect/>
            </a:stretch>
          </a:blipFill>
        </p:spPr>
        <p:txBody>
          <a:bodyPr/>
          <a:lstStyle/>
          <a:p>
            <a:endParaRPr lang="es-ES"/>
          </a:p>
        </p:txBody>
      </p:sp>
      <p:sp>
        <p:nvSpPr>
          <p:cNvPr id="15" name="Freeform 15"/>
          <p:cNvSpPr/>
          <p:nvPr/>
        </p:nvSpPr>
        <p:spPr>
          <a:xfrm>
            <a:off x="3743337" y="240090"/>
            <a:ext cx="1423242" cy="1282697"/>
          </a:xfrm>
          <a:custGeom>
            <a:avLst/>
            <a:gdLst/>
            <a:ahLst/>
            <a:cxnLst/>
            <a:rect l="l" t="t" r="r" b="b"/>
            <a:pathLst>
              <a:path w="1423242" h="1282697">
                <a:moveTo>
                  <a:pt x="0" y="0"/>
                </a:moveTo>
                <a:lnTo>
                  <a:pt x="1423242" y="0"/>
                </a:lnTo>
                <a:lnTo>
                  <a:pt x="1423242" y="1282697"/>
                </a:lnTo>
                <a:lnTo>
                  <a:pt x="0" y="1282697"/>
                </a:lnTo>
                <a:lnTo>
                  <a:pt x="0" y="0"/>
                </a:lnTo>
                <a:close/>
              </a:path>
            </a:pathLst>
          </a:custGeom>
          <a:blipFill>
            <a:blip r:embed="rId16" cstate="print">
              <a:extLst>
                <a:ext uri="{96DAC541-7B7A-43D3-8B79-37D633B846F1}">
                  <asvg:svgBlip xmlns:asvg="http://schemas.microsoft.com/office/drawing/2016/SVG/main" xmlns="" r:embed="rId17"/>
                </a:ext>
              </a:extLst>
            </a:blip>
            <a:stretch>
              <a:fillRect/>
            </a:stretch>
          </a:blipFill>
        </p:spPr>
        <p:txBody>
          <a:bodyPr/>
          <a:lstStyle/>
          <a:p>
            <a:endParaRPr lang="es-ES"/>
          </a:p>
        </p:txBody>
      </p:sp>
      <p:sp>
        <p:nvSpPr>
          <p:cNvPr id="16" name="Freeform 16"/>
          <p:cNvSpPr/>
          <p:nvPr/>
        </p:nvSpPr>
        <p:spPr>
          <a:xfrm rot="1362689">
            <a:off x="-839647" y="4551144"/>
            <a:ext cx="2263546" cy="1867426"/>
          </a:xfrm>
          <a:custGeom>
            <a:avLst/>
            <a:gdLst/>
            <a:ahLst/>
            <a:cxnLst/>
            <a:rect l="l" t="t" r="r" b="b"/>
            <a:pathLst>
              <a:path w="2263546" h="1867426">
                <a:moveTo>
                  <a:pt x="0" y="0"/>
                </a:moveTo>
                <a:lnTo>
                  <a:pt x="2263546" y="0"/>
                </a:lnTo>
                <a:lnTo>
                  <a:pt x="2263546" y="1867425"/>
                </a:lnTo>
                <a:lnTo>
                  <a:pt x="0" y="1867425"/>
                </a:lnTo>
                <a:lnTo>
                  <a:pt x="0" y="0"/>
                </a:lnTo>
                <a:close/>
              </a:path>
            </a:pathLst>
          </a:custGeom>
          <a:blipFill>
            <a:blip r:embed="rId18" cstate="print">
              <a:extLst>
                <a:ext uri="{96DAC541-7B7A-43D3-8B79-37D633B846F1}">
                  <asvg:svgBlip xmlns:asvg="http://schemas.microsoft.com/office/drawing/2016/SVG/main" xmlns="" r:embed="rId19"/>
                </a:ext>
              </a:extLst>
            </a:blip>
            <a:stretch>
              <a:fillRect/>
            </a:stretch>
          </a:blipFill>
        </p:spPr>
        <p:txBody>
          <a:bodyPr/>
          <a:lstStyle/>
          <a:p>
            <a:endParaRPr lang="es-ES"/>
          </a:p>
        </p:txBody>
      </p:sp>
      <p:sp>
        <p:nvSpPr>
          <p:cNvPr id="17" name="Freeform 17"/>
          <p:cNvSpPr/>
          <p:nvPr/>
        </p:nvSpPr>
        <p:spPr>
          <a:xfrm>
            <a:off x="4454958" y="4596011"/>
            <a:ext cx="298626" cy="213891"/>
          </a:xfrm>
          <a:custGeom>
            <a:avLst/>
            <a:gdLst/>
            <a:ahLst/>
            <a:cxnLst/>
            <a:rect l="l" t="t" r="r" b="b"/>
            <a:pathLst>
              <a:path w="298626" h="213891">
                <a:moveTo>
                  <a:pt x="0" y="0"/>
                </a:moveTo>
                <a:lnTo>
                  <a:pt x="298626" y="0"/>
                </a:lnTo>
                <a:lnTo>
                  <a:pt x="298626" y="213891"/>
                </a:lnTo>
                <a:lnTo>
                  <a:pt x="0" y="213891"/>
                </a:lnTo>
                <a:lnTo>
                  <a:pt x="0" y="0"/>
                </a:lnTo>
                <a:close/>
              </a:path>
            </a:pathLst>
          </a:custGeom>
          <a:blipFill>
            <a:blip r:embed="rId20" cstate="print"/>
            <a:stretch>
              <a:fillRect/>
            </a:stretch>
          </a:blipFill>
        </p:spPr>
        <p:txBody>
          <a:bodyPr/>
          <a:lstStyle/>
          <a:p>
            <a:endParaRPr lang="es-ES"/>
          </a:p>
        </p:txBody>
      </p:sp>
      <p:sp>
        <p:nvSpPr>
          <p:cNvPr id="18" name="Freeform 18"/>
          <p:cNvSpPr/>
          <p:nvPr/>
        </p:nvSpPr>
        <p:spPr>
          <a:xfrm>
            <a:off x="3619970" y="3870011"/>
            <a:ext cx="1379038" cy="1520358"/>
          </a:xfrm>
          <a:custGeom>
            <a:avLst/>
            <a:gdLst/>
            <a:ahLst/>
            <a:cxnLst/>
            <a:rect l="l" t="t" r="r" b="b"/>
            <a:pathLst>
              <a:path w="1379038" h="1520358">
                <a:moveTo>
                  <a:pt x="0" y="0"/>
                </a:moveTo>
                <a:lnTo>
                  <a:pt x="1379038" y="0"/>
                </a:lnTo>
                <a:lnTo>
                  <a:pt x="1379038" y="1520358"/>
                </a:lnTo>
                <a:lnTo>
                  <a:pt x="0" y="1520358"/>
                </a:lnTo>
                <a:lnTo>
                  <a:pt x="0" y="0"/>
                </a:lnTo>
                <a:close/>
              </a:path>
            </a:pathLst>
          </a:custGeom>
          <a:blipFill>
            <a:blip r:embed="rId21" cstate="print"/>
            <a:stretch>
              <a:fillRect l="-3470" r="-3470"/>
            </a:stretch>
          </a:blipFill>
        </p:spPr>
        <p:txBody>
          <a:bodyPr/>
          <a:lstStyle/>
          <a:p>
            <a:endParaRPr lang="es-ES"/>
          </a:p>
        </p:txBody>
      </p:sp>
      <p:sp>
        <p:nvSpPr>
          <p:cNvPr id="19" name="TextBox 19"/>
          <p:cNvSpPr txBox="1"/>
          <p:nvPr/>
        </p:nvSpPr>
        <p:spPr>
          <a:xfrm>
            <a:off x="2597204" y="4056305"/>
            <a:ext cx="1292205" cy="769441"/>
          </a:xfrm>
          <a:prstGeom prst="rect">
            <a:avLst/>
          </a:prstGeom>
        </p:spPr>
        <p:txBody>
          <a:bodyPr lIns="0" tIns="0" rIns="0" bIns="0" rtlCol="0" anchor="t">
            <a:spAutoFit/>
          </a:bodyPr>
          <a:lstStyle/>
          <a:p>
            <a:pPr lvl="0" algn="ctr">
              <a:lnSpc>
                <a:spcPts val="1021"/>
              </a:lnSpc>
              <a:spcBef>
                <a:spcPct val="0"/>
              </a:spcBef>
            </a:pPr>
            <a:r>
              <a:rPr lang="en-US" sz="880" spc="-25" dirty="0" smtClean="0">
                <a:solidFill>
                  <a:srgbClr val="000000"/>
                </a:solidFill>
                <a:latin typeface="Century Gothic Paneuropean"/>
                <a:ea typeface="Century Gothic Paneuropean"/>
                <a:cs typeface="Century Gothic Paneuropean"/>
                <a:sym typeface="Century Gothic Paneuropean"/>
              </a:rPr>
              <a:t>If adults give them one for this reason, </a:t>
            </a:r>
            <a:r>
              <a:rPr lang="en-US" sz="880" b="1" spc="-25" dirty="0" smtClean="0">
                <a:solidFill>
                  <a:srgbClr val="000000"/>
                </a:solidFill>
                <a:latin typeface="Century Gothic Paneuropean"/>
                <a:ea typeface="Century Gothic Paneuropean"/>
                <a:cs typeface="Century Gothic Paneuropean"/>
                <a:sym typeface="Century Gothic Paneuropean"/>
              </a:rPr>
              <a:t>it does not need to be a mobile phone with an Internet connection, but one that allows calls.</a:t>
            </a:r>
            <a:endParaRPr lang="en-US" sz="880" b="1" spc="-25" dirty="0">
              <a:solidFill>
                <a:srgbClr val="000000"/>
              </a:solidFill>
              <a:latin typeface="Century Gothic Paneuropean Bold"/>
              <a:ea typeface="Century Gothic Paneuropean Bold"/>
              <a:cs typeface="Century Gothic Paneuropean Bold"/>
              <a:sym typeface="Century Gothic Paneuropean Bold"/>
            </a:endParaRPr>
          </a:p>
        </p:txBody>
      </p:sp>
      <p:sp>
        <p:nvSpPr>
          <p:cNvPr id="20" name="TextBox 20"/>
          <p:cNvSpPr txBox="1"/>
          <p:nvPr/>
        </p:nvSpPr>
        <p:spPr>
          <a:xfrm>
            <a:off x="1353268" y="1851955"/>
            <a:ext cx="616363" cy="223203"/>
          </a:xfrm>
          <a:prstGeom prst="rect">
            <a:avLst/>
          </a:prstGeom>
        </p:spPr>
        <p:txBody>
          <a:bodyPr lIns="0" tIns="0" rIns="0" bIns="0" rtlCol="0" anchor="t">
            <a:spAutoFit/>
          </a:bodyPr>
          <a:lstStyle/>
          <a:p>
            <a:pPr marL="0" lvl="0" indent="0" algn="l">
              <a:lnSpc>
                <a:spcPts val="1824"/>
              </a:lnSpc>
              <a:spcBef>
                <a:spcPct val="0"/>
              </a:spcBef>
            </a:pPr>
            <a:r>
              <a:rPr lang="en-US" sz="1302" dirty="0" smtClean="0">
                <a:solidFill>
                  <a:srgbClr val="F8F6F7"/>
                </a:solidFill>
                <a:latin typeface="Balsamiq Sans"/>
                <a:ea typeface="Balsamiq Sans"/>
                <a:cs typeface="Balsamiq Sans"/>
                <a:sym typeface="Balsamiq Sans"/>
              </a:rPr>
              <a:t>MYTH</a:t>
            </a:r>
            <a:endParaRPr lang="en-US" sz="1302" dirty="0">
              <a:solidFill>
                <a:srgbClr val="F8F6F7"/>
              </a:solidFill>
              <a:latin typeface="Balsamiq Sans"/>
              <a:ea typeface="Balsamiq Sans"/>
              <a:cs typeface="Balsamiq Sans"/>
              <a:sym typeface="Balsamiq Sans"/>
            </a:endParaRPr>
          </a:p>
        </p:txBody>
      </p:sp>
      <p:sp>
        <p:nvSpPr>
          <p:cNvPr id="21" name="TextBox 21"/>
          <p:cNvSpPr txBox="1"/>
          <p:nvPr/>
        </p:nvSpPr>
        <p:spPr>
          <a:xfrm>
            <a:off x="3243307" y="1867835"/>
            <a:ext cx="1051459" cy="223203"/>
          </a:xfrm>
          <a:prstGeom prst="rect">
            <a:avLst/>
          </a:prstGeom>
        </p:spPr>
        <p:txBody>
          <a:bodyPr lIns="0" tIns="0" rIns="0" bIns="0" rtlCol="0" anchor="t">
            <a:spAutoFit/>
          </a:bodyPr>
          <a:lstStyle/>
          <a:p>
            <a:pPr marL="0" lvl="0" indent="0" algn="l">
              <a:lnSpc>
                <a:spcPts val="1824"/>
              </a:lnSpc>
              <a:spcBef>
                <a:spcPct val="0"/>
              </a:spcBef>
            </a:pPr>
            <a:r>
              <a:rPr lang="en-US" sz="1302" dirty="0" smtClean="0">
                <a:solidFill>
                  <a:srgbClr val="F8F6F7"/>
                </a:solidFill>
                <a:latin typeface="Balsamiq Sans"/>
                <a:ea typeface="Balsamiq Sans"/>
                <a:cs typeface="Balsamiq Sans"/>
                <a:sym typeface="Balsamiq Sans"/>
              </a:rPr>
              <a:t>REALITY</a:t>
            </a:r>
            <a:endParaRPr lang="en-US" sz="1302" dirty="0">
              <a:solidFill>
                <a:srgbClr val="F8F6F7"/>
              </a:solidFill>
              <a:latin typeface="Balsamiq Sans"/>
              <a:ea typeface="Balsamiq Sans"/>
              <a:cs typeface="Balsamiq Sans"/>
              <a:sym typeface="Balsamiq Sans"/>
            </a:endParaRPr>
          </a:p>
        </p:txBody>
      </p:sp>
      <p:sp>
        <p:nvSpPr>
          <p:cNvPr id="22" name="TextBox 22"/>
          <p:cNvSpPr txBox="1"/>
          <p:nvPr/>
        </p:nvSpPr>
        <p:spPr>
          <a:xfrm>
            <a:off x="971774" y="2628000"/>
            <a:ext cx="1139612" cy="618311"/>
          </a:xfrm>
          <a:prstGeom prst="rect">
            <a:avLst/>
          </a:prstGeom>
        </p:spPr>
        <p:txBody>
          <a:bodyPr lIns="0" tIns="0" rIns="0" bIns="0" rtlCol="0" anchor="t">
            <a:spAutoFit/>
          </a:bodyPr>
          <a:lstStyle/>
          <a:p>
            <a:pPr lvl="0">
              <a:lnSpc>
                <a:spcPts val="1244"/>
              </a:lnSpc>
            </a:pPr>
            <a:r>
              <a:rPr lang="en-US" sz="1072" b="1" i="1" spc="-75" dirty="0" smtClean="0">
                <a:solidFill>
                  <a:srgbClr val="000000"/>
                </a:solidFill>
                <a:latin typeface="Balsamiq Sans Bold Italics"/>
                <a:ea typeface="Balsamiq Sans Bold Italics"/>
                <a:cs typeface="Balsamiq Sans Bold Italics"/>
                <a:sym typeface="Balsamiq Sans Bold Italics"/>
              </a:rPr>
              <a:t>“Mobile phones and technology connect them and help them </a:t>
            </a:r>
            <a:r>
              <a:rPr lang="en-US" sz="1072" b="1" i="1" spc="-75" dirty="0" err="1" smtClean="0">
                <a:solidFill>
                  <a:srgbClr val="000000"/>
                </a:solidFill>
                <a:latin typeface="Balsamiq Sans Bold Italics"/>
                <a:ea typeface="Balsamiq Sans Bold Italics"/>
                <a:cs typeface="Balsamiq Sans Bold Italics"/>
                <a:sym typeface="Balsamiq Sans Bold Italics"/>
              </a:rPr>
              <a:t>socialise</a:t>
            </a:r>
            <a:r>
              <a:rPr lang="en-US" sz="1072" b="1" i="1" spc="-75" dirty="0" smtClean="0">
                <a:solidFill>
                  <a:srgbClr val="000000"/>
                </a:solidFill>
                <a:latin typeface="Balsamiq Sans Bold Italics"/>
                <a:ea typeface="Balsamiq Sans Bold Italics"/>
                <a:cs typeface="Balsamiq Sans Bold Italics"/>
                <a:sym typeface="Balsamiq Sans Bold Italics"/>
              </a:rPr>
              <a:t>”</a:t>
            </a:r>
            <a:endParaRPr lang="en-US" sz="1072" b="1" i="1" spc="-75" dirty="0">
              <a:solidFill>
                <a:srgbClr val="000000"/>
              </a:solidFill>
              <a:latin typeface="Balsamiq Sans Bold Italics"/>
              <a:ea typeface="Balsamiq Sans Bold Italics"/>
              <a:cs typeface="Balsamiq Sans Bold Italics"/>
              <a:sym typeface="Balsamiq Sans Bold Italics"/>
            </a:endParaRPr>
          </a:p>
        </p:txBody>
      </p:sp>
      <p:sp>
        <p:nvSpPr>
          <p:cNvPr id="23" name="TextBox 23"/>
          <p:cNvSpPr txBox="1"/>
          <p:nvPr/>
        </p:nvSpPr>
        <p:spPr>
          <a:xfrm>
            <a:off x="370519" y="2560880"/>
            <a:ext cx="417404" cy="214786"/>
          </a:xfrm>
          <a:prstGeom prst="rect">
            <a:avLst/>
          </a:prstGeom>
        </p:spPr>
        <p:txBody>
          <a:bodyPr lIns="0" tIns="0" rIns="0" bIns="0" rtlCol="0" anchor="t">
            <a:spAutoFit/>
          </a:bodyPr>
          <a:lstStyle/>
          <a:p>
            <a:pPr marL="0" lvl="0" indent="0" algn="ctr">
              <a:lnSpc>
                <a:spcPts val="1735"/>
              </a:lnSpc>
              <a:spcBef>
                <a:spcPct val="0"/>
              </a:spcBef>
            </a:pPr>
            <a:r>
              <a:rPr lang="en-US" sz="1305" b="1" i="1">
                <a:solidFill>
                  <a:srgbClr val="000000"/>
                </a:solidFill>
                <a:latin typeface="Gotham Bold Italics"/>
                <a:ea typeface="Gotham Bold Italics"/>
                <a:cs typeface="Gotham Bold Italics"/>
                <a:sym typeface="Gotham Bold Italics"/>
              </a:rPr>
              <a:t>6.9</a:t>
            </a:r>
          </a:p>
        </p:txBody>
      </p:sp>
      <p:sp>
        <p:nvSpPr>
          <p:cNvPr id="24" name="TextBox 24"/>
          <p:cNvSpPr txBox="1"/>
          <p:nvPr/>
        </p:nvSpPr>
        <p:spPr>
          <a:xfrm>
            <a:off x="2784982" y="2551224"/>
            <a:ext cx="1669976" cy="1008133"/>
          </a:xfrm>
          <a:prstGeom prst="rect">
            <a:avLst/>
          </a:prstGeom>
        </p:spPr>
        <p:txBody>
          <a:bodyPr lIns="0" tIns="0" rIns="0" bIns="0" rtlCol="0" anchor="t">
            <a:spAutoFit/>
          </a:bodyPr>
          <a:lstStyle/>
          <a:p>
            <a:pPr lvl="0" algn="ctr">
              <a:lnSpc>
                <a:spcPts val="1057"/>
              </a:lnSpc>
              <a:spcBef>
                <a:spcPct val="0"/>
              </a:spcBef>
            </a:pPr>
            <a:r>
              <a:rPr lang="en-US" sz="911" spc="-26" dirty="0" smtClean="0">
                <a:solidFill>
                  <a:srgbClr val="000000"/>
                </a:solidFill>
                <a:latin typeface="Century Gothic Paneuropean"/>
                <a:ea typeface="Century Gothic Paneuropean"/>
                <a:cs typeface="Century Gothic Paneuropean"/>
                <a:sym typeface="Century Gothic Paneuropean"/>
              </a:rPr>
              <a:t>Experts argue that </a:t>
            </a:r>
            <a:r>
              <a:rPr lang="en-US" sz="911" b="1" spc="-26" dirty="0" smtClean="0">
                <a:solidFill>
                  <a:srgbClr val="000000"/>
                </a:solidFill>
                <a:latin typeface="Century Gothic Paneuropean"/>
                <a:ea typeface="Century Gothic Paneuropean"/>
                <a:cs typeface="Century Gothic Paneuropean"/>
                <a:sym typeface="Century Gothic Paneuropean"/>
              </a:rPr>
              <a:t>screens interfere with the development of children's and teenagers' </a:t>
            </a:r>
            <a:r>
              <a:rPr lang="en-US" sz="911" spc="-26" dirty="0" smtClean="0">
                <a:solidFill>
                  <a:srgbClr val="000000"/>
                </a:solidFill>
                <a:latin typeface="Century Gothic Paneuropean"/>
                <a:ea typeface="Century Gothic Paneuropean"/>
                <a:cs typeface="Century Gothic Paneuropean"/>
                <a:sym typeface="Century Gothic Paneuropean"/>
              </a:rPr>
              <a:t>skills and could limit their ability to cope with a virtual environment, where they are exposed to many risks.</a:t>
            </a:r>
            <a:endParaRPr lang="en-US" sz="911" spc="-26" dirty="0">
              <a:solidFill>
                <a:srgbClr val="000000"/>
              </a:solidFill>
              <a:latin typeface="Century Gothic Paneuropean"/>
              <a:ea typeface="Century Gothic Paneuropean"/>
              <a:cs typeface="Century Gothic Paneuropean"/>
              <a:sym typeface="Century Gothic Paneuropean"/>
            </a:endParaRPr>
          </a:p>
        </p:txBody>
      </p:sp>
      <p:sp>
        <p:nvSpPr>
          <p:cNvPr id="25" name="TextBox 25"/>
          <p:cNvSpPr txBox="1"/>
          <p:nvPr/>
        </p:nvSpPr>
        <p:spPr>
          <a:xfrm>
            <a:off x="988521" y="4143151"/>
            <a:ext cx="1229107" cy="464423"/>
          </a:xfrm>
          <a:prstGeom prst="rect">
            <a:avLst/>
          </a:prstGeom>
        </p:spPr>
        <p:txBody>
          <a:bodyPr lIns="0" tIns="0" rIns="0" bIns="0" rtlCol="0" anchor="t">
            <a:spAutoFit/>
          </a:bodyPr>
          <a:lstStyle/>
          <a:p>
            <a:pPr lvl="0" algn="ctr">
              <a:lnSpc>
                <a:spcPts val="1244"/>
              </a:lnSpc>
              <a:spcBef>
                <a:spcPct val="0"/>
              </a:spcBef>
            </a:pPr>
            <a:r>
              <a:rPr lang="en-US" sz="1072" b="1" i="1" spc="-75" dirty="0" smtClean="0">
                <a:solidFill>
                  <a:srgbClr val="000000"/>
                </a:solidFill>
                <a:latin typeface="Balsamiq Sans Bold Italics"/>
                <a:ea typeface="Balsamiq Sans Bold Italics"/>
                <a:cs typeface="Balsamiq Sans Bold Italics"/>
                <a:sym typeface="Balsamiq Sans Bold Italics"/>
              </a:rPr>
              <a:t>“Teenagers need a mobile phone for safety reasons.”</a:t>
            </a:r>
            <a:endParaRPr lang="en-US" sz="1072" b="1" i="1" spc="-75" dirty="0">
              <a:solidFill>
                <a:srgbClr val="000000"/>
              </a:solidFill>
              <a:latin typeface="Balsamiq Sans Bold Italics"/>
              <a:ea typeface="Balsamiq Sans Bold Italics"/>
              <a:cs typeface="Balsamiq Sans Bold Italics"/>
              <a:sym typeface="Balsamiq Sans Bold Italics"/>
            </a:endParaRPr>
          </a:p>
        </p:txBody>
      </p:sp>
      <p:sp>
        <p:nvSpPr>
          <p:cNvPr id="26" name="TextBox 26"/>
          <p:cNvSpPr txBox="1"/>
          <p:nvPr/>
        </p:nvSpPr>
        <p:spPr>
          <a:xfrm>
            <a:off x="370519" y="4008820"/>
            <a:ext cx="417404" cy="214786"/>
          </a:xfrm>
          <a:prstGeom prst="rect">
            <a:avLst/>
          </a:prstGeom>
        </p:spPr>
        <p:txBody>
          <a:bodyPr lIns="0" tIns="0" rIns="0" bIns="0" rtlCol="0" anchor="t">
            <a:spAutoFit/>
          </a:bodyPr>
          <a:lstStyle/>
          <a:p>
            <a:pPr marL="0" lvl="0" indent="0" algn="ctr">
              <a:lnSpc>
                <a:spcPts val="1735"/>
              </a:lnSpc>
              <a:spcBef>
                <a:spcPct val="0"/>
              </a:spcBef>
            </a:pPr>
            <a:r>
              <a:rPr lang="en-US" sz="1305" b="1" i="1">
                <a:solidFill>
                  <a:srgbClr val="000000"/>
                </a:solidFill>
                <a:latin typeface="Gotham Bold Italics"/>
                <a:ea typeface="Gotham Bold Italics"/>
                <a:cs typeface="Gotham Bold Italics"/>
                <a:sym typeface="Gotham Bold Italics"/>
              </a:rPr>
              <a:t>6.10</a:t>
            </a:r>
          </a:p>
        </p:txBody>
      </p:sp>
      <p:sp>
        <p:nvSpPr>
          <p:cNvPr id="27" name="TextBox 27"/>
          <p:cNvSpPr txBox="1"/>
          <p:nvPr/>
        </p:nvSpPr>
        <p:spPr>
          <a:xfrm>
            <a:off x="646380" y="1028105"/>
            <a:ext cx="2930012" cy="555408"/>
          </a:xfrm>
          <a:prstGeom prst="rect">
            <a:avLst/>
          </a:prstGeom>
        </p:spPr>
        <p:txBody>
          <a:bodyPr lIns="0" tIns="0" rIns="0" bIns="0" rtlCol="0" anchor="t">
            <a:spAutoFit/>
          </a:bodyPr>
          <a:lstStyle/>
          <a:p>
            <a:pPr algn="ctr">
              <a:lnSpc>
                <a:spcPts val="1143"/>
              </a:lnSpc>
              <a:spcBef>
                <a:spcPct val="0"/>
              </a:spcBef>
            </a:pPr>
            <a:r>
              <a:rPr lang="en-US" sz="859" b="1" i="1" dirty="0" err="1" smtClean="0">
                <a:solidFill>
                  <a:srgbClr val="025424"/>
                </a:solidFill>
                <a:latin typeface="Gotham Bold Italics"/>
                <a:ea typeface="Gotham Bold Italics"/>
                <a:cs typeface="Gotham Bold Italics"/>
                <a:sym typeface="Gotham Bold Italics"/>
              </a:rPr>
              <a:t>Cyberbullying</a:t>
            </a:r>
            <a:r>
              <a:rPr lang="en-US" sz="859" b="1" i="1" dirty="0" smtClean="0">
                <a:solidFill>
                  <a:srgbClr val="025424"/>
                </a:solidFill>
                <a:latin typeface="Gotham Bold Italics"/>
                <a:ea typeface="Gotham Bold Italics"/>
                <a:cs typeface="Gotham Bold Italics"/>
                <a:sym typeface="Gotham Bold Italics"/>
              </a:rPr>
              <a:t> can also occur through video game chat rooms and in forums and virtual communities, not just on social media. Video games are also used to divert minors to other harmful content.</a:t>
            </a:r>
            <a:endParaRPr lang="en-US" sz="859" b="1" i="1" dirty="0">
              <a:solidFill>
                <a:srgbClr val="025424"/>
              </a:solidFill>
              <a:latin typeface="Gotham Bold Italics"/>
              <a:ea typeface="Gotham Bold Italics"/>
              <a:cs typeface="Gotham Bold Italics"/>
              <a:sym typeface="Gotham Bold Italics"/>
            </a:endParaRPr>
          </a:p>
        </p:txBody>
      </p:sp>
      <p:sp>
        <p:nvSpPr>
          <p:cNvPr id="28" name="TextBox 28"/>
          <p:cNvSpPr txBox="1"/>
          <p:nvPr/>
        </p:nvSpPr>
        <p:spPr>
          <a:xfrm>
            <a:off x="5060541" y="5072433"/>
            <a:ext cx="172492"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21.</a:t>
            </a:r>
          </a:p>
        </p:txBody>
      </p:sp>
      <p:sp>
        <p:nvSpPr>
          <p:cNvPr id="29" name="TextBox 29"/>
          <p:cNvSpPr txBox="1"/>
          <p:nvPr/>
        </p:nvSpPr>
        <p:spPr>
          <a:xfrm>
            <a:off x="2495815" y="1790642"/>
            <a:ext cx="408370" cy="379867"/>
          </a:xfrm>
          <a:prstGeom prst="rect">
            <a:avLst/>
          </a:prstGeom>
        </p:spPr>
        <p:txBody>
          <a:bodyPr lIns="0" tIns="0" rIns="0" bIns="0" rtlCol="0" anchor="t">
            <a:spAutoFit/>
          </a:bodyPr>
          <a:lstStyle/>
          <a:p>
            <a:pPr marL="0" lvl="0" indent="0" algn="l">
              <a:lnSpc>
                <a:spcPts val="3077"/>
              </a:lnSpc>
              <a:spcBef>
                <a:spcPct val="0"/>
              </a:spcBef>
            </a:pPr>
            <a:r>
              <a:rPr lang="en-US" sz="2198">
                <a:solidFill>
                  <a:srgbClr val="000000"/>
                </a:solidFill>
                <a:latin typeface="Balsamiq Sans"/>
                <a:ea typeface="Balsamiq Sans"/>
                <a:cs typeface="Balsamiq Sans"/>
                <a:sym typeface="Balsamiq Sans"/>
              </a:rPr>
              <a:t>vs.</a:t>
            </a:r>
          </a:p>
        </p:txBody>
      </p:sp>
      <p:sp>
        <p:nvSpPr>
          <p:cNvPr id="30" name="TextBox 30"/>
          <p:cNvSpPr txBox="1"/>
          <p:nvPr/>
        </p:nvSpPr>
        <p:spPr>
          <a:xfrm>
            <a:off x="292126" y="289118"/>
            <a:ext cx="2559024" cy="102592"/>
          </a:xfrm>
          <a:prstGeom prst="rect">
            <a:avLst/>
          </a:prstGeom>
        </p:spPr>
        <p:txBody>
          <a:bodyPr wrap="square" lIns="0" tIns="0" rIns="0" bIns="0" rtlCol="0" anchor="t">
            <a:spAutoFit/>
          </a:bodyPr>
          <a:lstStyle/>
          <a:p>
            <a:pPr>
              <a:lnSpc>
                <a:spcPts val="789"/>
              </a:lnSpc>
            </a:pPr>
            <a:r>
              <a:rPr lang="en-US" sz="593" spc="-12" dirty="0" smtClean="0">
                <a:solidFill>
                  <a:srgbClr val="000000"/>
                </a:solidFill>
                <a:latin typeface="Hachi Maru Pop"/>
                <a:ea typeface="Hachi Maru Pop"/>
                <a:cs typeface="Hachi Maru Pop"/>
                <a:sym typeface="Hachi Maru Pop"/>
              </a:rPr>
              <a:t>Guide to responsible mobile phone use</a:t>
            </a:r>
            <a:endParaRPr lang="en-US" sz="593" spc="-12" dirty="0">
              <a:solidFill>
                <a:srgbClr val="000000"/>
              </a:solidFill>
              <a:latin typeface="Hachi Maru Pop"/>
              <a:ea typeface="Hachi Maru Pop"/>
              <a:cs typeface="Hachi Maru Pop"/>
              <a:sym typeface="Hachi Maru Po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3205" y="744466"/>
            <a:ext cx="440319" cy="241630"/>
          </a:xfrm>
          <a:prstGeom prst="rect">
            <a:avLst/>
          </a:prstGeom>
        </p:spPr>
        <p:txBody>
          <a:bodyPr lIns="0" tIns="0" rIns="0" bIns="0" rtlCol="0" anchor="t">
            <a:spAutoFit/>
          </a:bodyPr>
          <a:lstStyle/>
          <a:p>
            <a:pPr marL="0" lvl="0" indent="0" algn="ctr">
              <a:lnSpc>
                <a:spcPts val="2019"/>
              </a:lnSpc>
              <a:spcBef>
                <a:spcPct val="0"/>
              </a:spcBef>
            </a:pPr>
            <a:r>
              <a:rPr lang="en-US" sz="1518" u="none" strike="noStrike">
                <a:solidFill>
                  <a:srgbClr val="000000"/>
                </a:solidFill>
                <a:latin typeface="Hachi Maru Pop"/>
                <a:ea typeface="Hachi Maru Pop"/>
                <a:cs typeface="Hachi Maru Pop"/>
                <a:sym typeface="Hachi Maru Pop"/>
              </a:rPr>
              <a:t>07</a:t>
            </a:r>
          </a:p>
        </p:txBody>
      </p:sp>
      <p:sp>
        <p:nvSpPr>
          <p:cNvPr id="3" name="TextBox 3"/>
          <p:cNvSpPr txBox="1"/>
          <p:nvPr/>
        </p:nvSpPr>
        <p:spPr>
          <a:xfrm>
            <a:off x="862565" y="730640"/>
            <a:ext cx="4333857" cy="259558"/>
          </a:xfrm>
          <a:prstGeom prst="rect">
            <a:avLst/>
          </a:prstGeom>
        </p:spPr>
        <p:txBody>
          <a:bodyPr lIns="0" tIns="0" rIns="0" bIns="0" rtlCol="0" anchor="t">
            <a:spAutoFit/>
          </a:bodyPr>
          <a:lstStyle/>
          <a:p>
            <a:pPr marL="0" lvl="0" indent="0" algn="l">
              <a:lnSpc>
                <a:spcPts val="2194"/>
              </a:lnSpc>
              <a:spcBef>
                <a:spcPct val="0"/>
              </a:spcBef>
            </a:pPr>
            <a:r>
              <a:rPr lang="en-US" sz="1567" dirty="0" smtClean="0">
                <a:solidFill>
                  <a:srgbClr val="000000"/>
                </a:solidFill>
                <a:latin typeface="Hachi Maru Pop"/>
                <a:ea typeface="Hachi Maru Pop"/>
                <a:cs typeface="Hachi Maru Pop"/>
                <a:sym typeface="Hachi Maru Pop"/>
              </a:rPr>
              <a:t>References</a:t>
            </a:r>
            <a:endParaRPr lang="en-US" sz="1567" dirty="0">
              <a:solidFill>
                <a:srgbClr val="000000"/>
              </a:solidFill>
              <a:latin typeface="Hachi Maru Pop"/>
              <a:ea typeface="Hachi Maru Pop"/>
              <a:cs typeface="Hachi Maru Pop"/>
              <a:sym typeface="Hachi Maru Pop"/>
            </a:endParaRPr>
          </a:p>
        </p:txBody>
      </p:sp>
      <p:sp>
        <p:nvSpPr>
          <p:cNvPr id="4" name="TextBox 4"/>
          <p:cNvSpPr txBox="1"/>
          <p:nvPr/>
        </p:nvSpPr>
        <p:spPr>
          <a:xfrm>
            <a:off x="403205" y="1218419"/>
            <a:ext cx="4528593" cy="3103414"/>
          </a:xfrm>
          <a:prstGeom prst="rect">
            <a:avLst/>
          </a:prstGeom>
        </p:spPr>
        <p:txBody>
          <a:bodyPr lIns="0" tIns="0" rIns="0" bIns="0" rtlCol="0" anchor="t">
            <a:spAutoFit/>
          </a:bodyPr>
          <a:lstStyle/>
          <a:p>
            <a:pPr lvl="0">
              <a:lnSpc>
                <a:spcPts val="1061"/>
              </a:lnSpc>
              <a:spcBef>
                <a:spcPct val="0"/>
              </a:spcBef>
            </a:pPr>
            <a:r>
              <a:rPr lang="en-US" sz="757" dirty="0" smtClean="0">
                <a:solidFill>
                  <a:srgbClr val="000000"/>
                </a:solidFill>
                <a:latin typeface="Century Gothic Paneuropean"/>
                <a:ea typeface="Century Gothic Paneuropean"/>
                <a:cs typeface="Century Gothic Paneuropean"/>
                <a:sym typeface="Century Gothic Paneuropean"/>
              </a:rPr>
              <a:t>The following data, content, and resources were consulted and used as references in the preparation of this document:</a:t>
            </a:r>
          </a:p>
          <a:p>
            <a:pPr lvl="0">
              <a:lnSpc>
                <a:spcPts val="1061"/>
              </a:lnSpc>
              <a:spcBef>
                <a:spcPct val="0"/>
              </a:spcBef>
            </a:pPr>
            <a:endParaRPr lang="en-US" sz="757" u="none" strike="noStrike" dirty="0">
              <a:solidFill>
                <a:srgbClr val="000000"/>
              </a:solidFill>
              <a:latin typeface="Century Gothic Paneuropean"/>
              <a:ea typeface="Century Gothic Paneuropean"/>
              <a:cs typeface="Century Gothic Paneuropean"/>
              <a:sym typeface="Century Gothic Paneuropean"/>
            </a:endParaRPr>
          </a:p>
          <a:p>
            <a:pPr marL="163651" lvl="1" indent="-81825">
              <a:lnSpc>
                <a:spcPts val="1061"/>
              </a:lnSpc>
              <a:buFont typeface="Arial"/>
              <a:buChar char="•"/>
            </a:pPr>
            <a:r>
              <a:rPr lang="en-US" sz="757" dirty="0" smtClean="0">
                <a:solidFill>
                  <a:srgbClr val="000000"/>
                </a:solidFill>
                <a:latin typeface="Century Gothic Paneuropean"/>
                <a:ea typeface="Century Gothic Paneuropean"/>
                <a:cs typeface="Century Gothic Paneuropean"/>
                <a:sym typeface="Century Gothic Paneuropean"/>
              </a:rPr>
              <a:t>Access to pornography begins at age 8 and becomes widespread at age 14: </a:t>
            </a:r>
            <a:r>
              <a:rPr lang="en-US" sz="757" b="1" u="sng" strike="noStrike" dirty="0" smtClean="0">
                <a:solidFill>
                  <a:srgbClr val="000000"/>
                </a:solidFill>
                <a:latin typeface="Century Gothic Paneuropean Bold"/>
                <a:ea typeface="Century Gothic Paneuropean Bold"/>
                <a:cs typeface="Century Gothic Paneuropean Bold"/>
                <a:sym typeface="Century Gothic Paneuropean Bold"/>
                <a:hlinkClick r:id="rId2" tooltip="https://joveneseinclusion.org/2019/06/10/el-acceso-a-pornografia-se-adelanta-a-los-8-anos-y-se-generaliza-a-los-14/"/>
              </a:rPr>
              <a:t>https</a:t>
            </a:r>
            <a:r>
              <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2" tooltip="https://joveneseinclusion.org/2019/06/10/el-acceso-a-pornografia-se-adelanta-a-los-8-anos-y-se-generaliza-a-los-14/"/>
              </a:rPr>
              <a:t>://joveneseinclusion.org/2019/06/10/el-acceso-a-pornografia-se-adelanta-a-los-8-anos-y-segeneraliza-a-los-14/</a:t>
            </a:r>
          </a:p>
          <a:p>
            <a:pPr algn="l">
              <a:lnSpc>
                <a:spcPts val="1061"/>
              </a:lnSpc>
              <a:spcBef>
                <a:spcPct val="0"/>
              </a:spcBef>
            </a:pPr>
            <a:endPar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2" tooltip="https://joveneseinclusion.org/2019/06/10/el-acceso-a-pornografia-se-adelanta-a-los-8-anos-y-se-generaliza-a-los-14/"/>
            </a:endParaRPr>
          </a:p>
          <a:p>
            <a:pPr marL="163651" lvl="1" indent="-81825">
              <a:lnSpc>
                <a:spcPts val="1061"/>
              </a:lnSpc>
              <a:buFont typeface="Arial"/>
              <a:buChar char="•"/>
            </a:pPr>
            <a:r>
              <a:rPr lang="en-US" sz="757" dirty="0" smtClean="0">
                <a:solidFill>
                  <a:srgbClr val="000000"/>
                </a:solidFill>
                <a:latin typeface="Century Gothic Paneuropean"/>
                <a:ea typeface="Century Gothic Paneuropean"/>
                <a:cs typeface="Century Gothic Paneuropean"/>
                <a:sym typeface="Century Gothic Paneuropean"/>
              </a:rPr>
              <a:t>Spanish </a:t>
            </a:r>
            <a:r>
              <a:rPr lang="en-US" sz="757" dirty="0" err="1" smtClean="0">
                <a:solidFill>
                  <a:srgbClr val="000000"/>
                </a:solidFill>
                <a:latin typeface="Century Gothic Paneuropean"/>
                <a:ea typeface="Century Gothic Paneuropean"/>
                <a:cs typeface="Century Gothic Paneuropean"/>
                <a:sym typeface="Century Gothic Paneuropean"/>
              </a:rPr>
              <a:t>Paediatrics</a:t>
            </a:r>
            <a:r>
              <a:rPr lang="en-US" sz="757" dirty="0" smtClean="0">
                <a:solidFill>
                  <a:srgbClr val="000000"/>
                </a:solidFill>
                <a:latin typeface="Century Gothic Paneuropean"/>
                <a:ea typeface="Century Gothic Paneuropean"/>
                <a:cs typeface="Century Gothic Paneuropean"/>
                <a:sym typeface="Century Gothic Paneuropean"/>
              </a:rPr>
              <a:t> Association. (2023, 20 October). Cambia el Plan, a campaign by the AEP and the AEPD to reduce the risks of screen misuse in childhood and adolescence: </a:t>
            </a:r>
            <a:r>
              <a:rPr lang="en-US" sz="757" b="1" u="sng" strike="noStrike" dirty="0" smtClean="0">
                <a:solidFill>
                  <a:srgbClr val="000000"/>
                </a:solidFill>
                <a:latin typeface="Century Gothic Paneuropean Bold"/>
                <a:ea typeface="Century Gothic Paneuropean Bold"/>
                <a:cs typeface="Century Gothic Paneuropean Bold"/>
                <a:sym typeface="Century Gothic Paneuropean Bold"/>
                <a:hlinkClick r:id="rId3" tooltip="https://www.aeped.es/noticias/cambia-plan-una-campana-aep-y-aepd-reducir-los-riesgos-mal-uso-las-pantallas-en-infancia-y"/>
              </a:rPr>
              <a:t>https</a:t>
            </a:r>
            <a:r>
              <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3" tooltip="https://www.aeped.es/noticias/cambia-plan-una-campana-aep-y-aepd-reducir-los-riesgos-mal-uso-las-pantallas-en-infancia-y"/>
              </a:rPr>
              <a:t>://www.aeped.es/noticias/cambia-plan-una-campana-aep-y-aepd </a:t>
            </a:r>
            <a:r>
              <a:rPr lang="en-US" sz="757" b="1" u="sng" strike="noStrike" dirty="0" err="1">
                <a:solidFill>
                  <a:srgbClr val="000000"/>
                </a:solidFill>
                <a:latin typeface="Century Gothic Paneuropean Bold"/>
                <a:ea typeface="Century Gothic Paneuropean Bold"/>
                <a:cs typeface="Century Gothic Paneuropean Bold"/>
                <a:sym typeface="Century Gothic Paneuropean Bold"/>
                <a:hlinkClick r:id="rId3" tooltip="https://www.aeped.es/noticias/cambia-plan-una-campana-aep-y-aepd-reducir-los-riesgos-mal-uso-las-pantallas-en-infancia-y"/>
              </a:rPr>
              <a:t>reducir</a:t>
            </a:r>
            <a:r>
              <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3" tooltip="https://www.aeped.es/noticias/cambia-plan-una-campana-aep-y-aepd-reducir-los-riesgos-mal-uso-las-pantallas-en-infancia-y"/>
              </a:rPr>
              <a:t>-los-</a:t>
            </a:r>
            <a:r>
              <a:rPr lang="en-US" sz="757" b="1" u="sng" strike="noStrike" dirty="0" err="1">
                <a:solidFill>
                  <a:srgbClr val="000000"/>
                </a:solidFill>
                <a:latin typeface="Century Gothic Paneuropean Bold"/>
                <a:ea typeface="Century Gothic Paneuropean Bold"/>
                <a:cs typeface="Century Gothic Paneuropean Bold"/>
                <a:sym typeface="Century Gothic Paneuropean Bold"/>
                <a:hlinkClick r:id="rId3" tooltip="https://www.aeped.es/noticias/cambia-plan-una-campana-aep-y-aepd-reducir-los-riesgos-mal-uso-las-pantallas-en-infancia-y"/>
              </a:rPr>
              <a:t>riesgos</a:t>
            </a:r>
            <a:r>
              <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3" tooltip="https://www.aeped.es/noticias/cambia-plan-una-campana-aep-y-aepd-reducir-los-riesgos-mal-uso-las-pantallas-en-infancia-y"/>
              </a:rPr>
              <a:t>-mal-</a:t>
            </a:r>
            <a:r>
              <a:rPr lang="en-US" sz="757" b="1" u="sng" strike="noStrike" dirty="0" err="1">
                <a:solidFill>
                  <a:srgbClr val="000000"/>
                </a:solidFill>
                <a:latin typeface="Century Gothic Paneuropean Bold"/>
                <a:ea typeface="Century Gothic Paneuropean Bold"/>
                <a:cs typeface="Century Gothic Paneuropean Bold"/>
                <a:sym typeface="Century Gothic Paneuropean Bold"/>
                <a:hlinkClick r:id="rId3" tooltip="https://www.aeped.es/noticias/cambia-plan-una-campana-aep-y-aepd-reducir-los-riesgos-mal-uso-las-pantallas-en-infancia-y"/>
              </a:rPr>
              <a:t>uso</a:t>
            </a:r>
            <a:r>
              <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3" tooltip="https://www.aeped.es/noticias/cambia-plan-una-campana-aep-y-aepd-reducir-los-riesgos-mal-uso-las-pantallas-en-infancia-y"/>
              </a:rPr>
              <a:t>-</a:t>
            </a:r>
            <a:r>
              <a:rPr lang="en-US" sz="757" b="1" u="sng" strike="noStrike" dirty="0" err="1">
                <a:solidFill>
                  <a:srgbClr val="000000"/>
                </a:solidFill>
                <a:latin typeface="Century Gothic Paneuropean Bold"/>
                <a:ea typeface="Century Gothic Paneuropean Bold"/>
                <a:cs typeface="Century Gothic Paneuropean Bold"/>
                <a:sym typeface="Century Gothic Paneuropean Bold"/>
                <a:hlinkClick r:id="rId3" tooltip="https://www.aeped.es/noticias/cambia-plan-una-campana-aep-y-aepd-reducir-los-riesgos-mal-uso-las-pantallas-en-infancia-y"/>
              </a:rPr>
              <a:t>laspantallas</a:t>
            </a:r>
            <a:r>
              <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3" tooltip="https://www.aeped.es/noticias/cambia-plan-una-campana-aep-y-aepd-reducir-los-riesgos-mal-uso-las-pantallas-en-infancia-y"/>
              </a:rPr>
              <a:t>-en-</a:t>
            </a:r>
            <a:r>
              <a:rPr lang="en-US" sz="757" b="1" u="sng" strike="noStrike" dirty="0" err="1">
                <a:solidFill>
                  <a:srgbClr val="000000"/>
                </a:solidFill>
                <a:latin typeface="Century Gothic Paneuropean Bold"/>
                <a:ea typeface="Century Gothic Paneuropean Bold"/>
                <a:cs typeface="Century Gothic Paneuropean Bold"/>
                <a:sym typeface="Century Gothic Paneuropean Bold"/>
                <a:hlinkClick r:id="rId3" tooltip="https://www.aeped.es/noticias/cambia-plan-una-campana-aep-y-aepd-reducir-los-riesgos-mal-uso-las-pantallas-en-infancia-y"/>
              </a:rPr>
              <a:t>infancia</a:t>
            </a:r>
            <a:r>
              <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3" tooltip="https://www.aeped.es/noticias/cambia-plan-una-campana-aep-y-aepd-reducir-los-riesgos-mal-uso-las-pantallas-en-infancia-y"/>
              </a:rPr>
              <a:t>-y </a:t>
            </a:r>
          </a:p>
          <a:p>
            <a:pPr marL="0" lvl="0" indent="0" algn="l">
              <a:lnSpc>
                <a:spcPts val="1061"/>
              </a:lnSpc>
              <a:spcBef>
                <a:spcPct val="0"/>
              </a:spcBef>
            </a:pPr>
            <a:endPar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3" tooltip="https://www.aeped.es/noticias/cambia-plan-una-campana-aep-y-aepd-reducir-los-riesgos-mal-uso-las-pantallas-en-infancia-y"/>
            </a:endParaRPr>
          </a:p>
          <a:p>
            <a:pPr marL="163651" lvl="1" indent="-81825">
              <a:lnSpc>
                <a:spcPts val="1061"/>
              </a:lnSpc>
              <a:spcBef>
                <a:spcPct val="0"/>
              </a:spcBef>
              <a:buFont typeface="Arial"/>
              <a:buChar char="•"/>
            </a:pPr>
            <a:r>
              <a:rPr lang="en-US" sz="757" dirty="0" smtClean="0">
                <a:solidFill>
                  <a:srgbClr val="000000"/>
                </a:solidFill>
                <a:latin typeface="Century Gothic Paneuropean"/>
                <a:ea typeface="Century Gothic Paneuropean"/>
                <a:cs typeface="Century Gothic Paneuropean"/>
                <a:sym typeface="Century Gothic Paneuropean"/>
              </a:rPr>
              <a:t>Spanish </a:t>
            </a:r>
            <a:r>
              <a:rPr lang="en-US" sz="757" dirty="0" err="1" smtClean="0">
                <a:solidFill>
                  <a:srgbClr val="000000"/>
                </a:solidFill>
                <a:latin typeface="Century Gothic Paneuropean"/>
                <a:ea typeface="Century Gothic Paneuropean"/>
                <a:cs typeface="Century Gothic Paneuropean"/>
                <a:sym typeface="Century Gothic Paneuropean"/>
              </a:rPr>
              <a:t>Paediatric</a:t>
            </a:r>
            <a:r>
              <a:rPr lang="en-US" sz="757" dirty="0" smtClean="0">
                <a:solidFill>
                  <a:srgbClr val="000000"/>
                </a:solidFill>
                <a:latin typeface="Century Gothic Paneuropean"/>
                <a:ea typeface="Century Gothic Paneuropean"/>
                <a:cs typeface="Century Gothic Paneuropean"/>
                <a:sym typeface="Century Gothic Paneuropean"/>
              </a:rPr>
              <a:t> Association. Family Digital Plan of the Spanish </a:t>
            </a:r>
            <a:r>
              <a:rPr lang="en-US" sz="757" dirty="0" err="1" smtClean="0">
                <a:solidFill>
                  <a:srgbClr val="000000"/>
                </a:solidFill>
                <a:latin typeface="Century Gothic Paneuropean"/>
                <a:ea typeface="Century Gothic Paneuropean"/>
                <a:cs typeface="Century Gothic Paneuropean"/>
                <a:sym typeface="Century Gothic Paneuropean"/>
              </a:rPr>
              <a:t>Paediatric</a:t>
            </a:r>
            <a:r>
              <a:rPr lang="en-US" sz="757" dirty="0" smtClean="0">
                <a:solidFill>
                  <a:srgbClr val="000000"/>
                </a:solidFill>
                <a:latin typeface="Century Gothic Paneuropean"/>
                <a:ea typeface="Century Gothic Paneuropean"/>
                <a:cs typeface="Century Gothic Paneuropean"/>
                <a:sym typeface="Century Gothic Paneuropean"/>
              </a:rPr>
              <a:t> Association: </a:t>
            </a:r>
            <a:r>
              <a:rPr lang="en-US" sz="757" b="1" u="sng" strike="noStrike" dirty="0" smtClean="0">
                <a:solidFill>
                  <a:srgbClr val="000000"/>
                </a:solidFill>
                <a:latin typeface="Century Gothic Paneuropean Bold"/>
                <a:ea typeface="Century Gothic Paneuropean Bold"/>
                <a:cs typeface="Century Gothic Paneuropean Bold"/>
                <a:sym typeface="Century Gothic Paneuropean Bold"/>
                <a:hlinkClick r:id="rId4" tooltip="https://plandigitalfamiliar.aeped.es/plandigitalfamiliar.php"/>
              </a:rPr>
              <a:t>https</a:t>
            </a:r>
            <a:r>
              <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4" tooltip="https://plandigitalfamiliar.aeped.es/plandigitalfamiliar.php"/>
              </a:rPr>
              <a:t>://plandigitalfamiliar.aeped.es/plandigitalfamiliar.php</a:t>
            </a:r>
          </a:p>
          <a:p>
            <a:pPr marL="0" lvl="0" indent="0" algn="l">
              <a:lnSpc>
                <a:spcPts val="1061"/>
              </a:lnSpc>
              <a:spcBef>
                <a:spcPct val="0"/>
              </a:spcBef>
            </a:pPr>
            <a:endPar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4" tooltip="https://plandigitalfamiliar.aeped.es/plandigitalfamiliar.php"/>
            </a:endParaRPr>
          </a:p>
          <a:p>
            <a:pPr marL="163651" lvl="1" indent="-81825">
              <a:lnSpc>
                <a:spcPts val="1061"/>
              </a:lnSpc>
              <a:buFont typeface="Arial"/>
              <a:buChar char="•"/>
            </a:pPr>
            <a:r>
              <a:rPr lang="en-US" sz="757" dirty="0" err="1" smtClean="0">
                <a:solidFill>
                  <a:srgbClr val="000000"/>
                </a:solidFill>
                <a:latin typeface="Century Gothic Paneuropean"/>
                <a:ea typeface="Century Gothic Paneuropean"/>
                <a:cs typeface="Century Gothic Paneuropean"/>
                <a:sym typeface="Century Gothic Paneuropean"/>
              </a:rPr>
              <a:t>Villar</a:t>
            </a:r>
            <a:r>
              <a:rPr lang="en-US" sz="757" dirty="0" smtClean="0">
                <a:solidFill>
                  <a:srgbClr val="000000"/>
                </a:solidFill>
                <a:latin typeface="Century Gothic Paneuropean"/>
                <a:ea typeface="Century Gothic Paneuropean"/>
                <a:cs typeface="Century Gothic Paneuropean"/>
                <a:sym typeface="Century Gothic Paneuropean"/>
              </a:rPr>
              <a:t>, Francisco. (2023, 22 October). Mobile phones should be banned until the age of 16: </a:t>
            </a:r>
            <a:r>
              <a:rPr lang="en-US" sz="757" b="1" u="sng" strike="noStrike" dirty="0" smtClean="0">
                <a:solidFill>
                  <a:srgbClr val="000000"/>
                </a:solidFill>
                <a:latin typeface="Century Gothic Paneuropean Bold"/>
                <a:ea typeface="Century Gothic Paneuropean Bold"/>
                <a:cs typeface="Century Gothic Paneuropean Bold"/>
                <a:sym typeface="Century Gothic Paneuropean Bold"/>
                <a:hlinkClick r:id="rId5" tooltip="https://elpais.com/ideas/2023-10-22/hay-que-prohibir-los-moviles-hasta-los-16-anos.html"/>
              </a:rPr>
              <a:t>https</a:t>
            </a:r>
            <a:r>
              <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5" tooltip="https://elpais.com/ideas/2023-10-22/hay-que-prohibir-los-moviles-hasta-los-16-anos.html"/>
              </a:rPr>
              <a:t>://elpais.com/ideas/2023-10-22/hay-que-prohibir-los-moviles-hasta-los-16-anos.html</a:t>
            </a:r>
          </a:p>
          <a:p>
            <a:pPr marL="0" lvl="0" indent="0" algn="l">
              <a:lnSpc>
                <a:spcPts val="1061"/>
              </a:lnSpc>
              <a:spcBef>
                <a:spcPct val="0"/>
              </a:spcBef>
            </a:pPr>
            <a:endPar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5" tooltip="https://elpais.com/ideas/2023-10-22/hay-que-prohibir-los-moviles-hasta-los-16-anos.html"/>
            </a:endParaRPr>
          </a:p>
          <a:p>
            <a:pPr marL="163651" lvl="1" indent="-81825">
              <a:lnSpc>
                <a:spcPts val="1061"/>
              </a:lnSpc>
              <a:buFont typeface="Arial"/>
              <a:buChar char="•"/>
            </a:pPr>
            <a:r>
              <a:rPr lang="en-US" sz="757" dirty="0" smtClean="0">
                <a:solidFill>
                  <a:srgbClr val="000000"/>
                </a:solidFill>
                <a:latin typeface="Century Gothic Paneuropean"/>
                <a:ea typeface="Century Gothic Paneuropean"/>
                <a:cs typeface="Century Gothic Paneuropean"/>
                <a:sym typeface="Century Gothic Paneuropean"/>
              </a:rPr>
              <a:t>Spanish Data Protection Agency (AEPD). The Agency and the Spanish </a:t>
            </a:r>
            <a:r>
              <a:rPr lang="en-US" sz="757" dirty="0" err="1" smtClean="0">
                <a:solidFill>
                  <a:srgbClr val="000000"/>
                </a:solidFill>
                <a:latin typeface="Century Gothic Paneuropean"/>
                <a:ea typeface="Century Gothic Paneuropean"/>
                <a:cs typeface="Century Gothic Paneuropean"/>
                <a:sym typeface="Century Gothic Paneuropean"/>
              </a:rPr>
              <a:t>Paediatrics</a:t>
            </a:r>
            <a:r>
              <a:rPr lang="en-US" sz="757" dirty="0" smtClean="0">
                <a:solidFill>
                  <a:srgbClr val="000000"/>
                </a:solidFill>
                <a:latin typeface="Century Gothic Paneuropean"/>
                <a:ea typeface="Century Gothic Paneuropean"/>
                <a:cs typeface="Century Gothic Paneuropean"/>
                <a:sym typeface="Century Gothic Paneuropean"/>
              </a:rPr>
              <a:t> Association launch “Cambia el Plan”, a campaign to reduce the risks of screen misuse on the health of children and adolescents: </a:t>
            </a:r>
            <a:r>
              <a:rPr lang="en-US" sz="757" b="1" u="sng" strike="noStrike" dirty="0" smtClean="0">
                <a:solidFill>
                  <a:srgbClr val="000000"/>
                </a:solidFill>
                <a:latin typeface="Century Gothic Paneuropean Bold"/>
                <a:ea typeface="Century Gothic Paneuropean Bold"/>
                <a:cs typeface="Century Gothic Paneuropean Bold"/>
                <a:sym typeface="Century Gothic Paneuropean Bold"/>
                <a:hlinkClick r:id="rId6" tooltip="https://www.aepd.es/prensa-y-comunicacion/notas-de-prensa/la-agencia-y-la-asociacion-espanola-de-pediatria-lanzan"/>
              </a:rPr>
              <a:t>https</a:t>
            </a:r>
            <a:r>
              <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6" tooltip="https://www.aepd.es/prensa-y-comunicacion/notas-de-prensa/la-agencia-y-la-asociacion-espanola-de-pediatria-lanzan"/>
              </a:rPr>
              <a:t>://www.aepd.es/prensa-y-comunicacion/notas-de-prensa/la-agencia-y-la-asociacion-espanola-de-pediatria-lanzan</a:t>
            </a:r>
            <a:r>
              <a:rPr lang="en-US" sz="757" b="1" u="none" strike="noStrike" dirty="0">
                <a:solidFill>
                  <a:srgbClr val="000000"/>
                </a:solidFill>
                <a:latin typeface="Century Gothic Paneuropean Bold"/>
                <a:ea typeface="Century Gothic Paneuropean Bold"/>
                <a:cs typeface="Century Gothic Paneuropean Bold"/>
                <a:sym typeface="Century Gothic Paneuropean Bold"/>
              </a:rPr>
              <a:t> </a:t>
            </a:r>
          </a:p>
        </p:txBody>
      </p:sp>
      <p:sp>
        <p:nvSpPr>
          <p:cNvPr id="5" name="Freeform 5"/>
          <p:cNvSpPr/>
          <p:nvPr/>
        </p:nvSpPr>
        <p:spPr>
          <a:xfrm rot="-3550380">
            <a:off x="2449600" y="3198892"/>
            <a:ext cx="6030374" cy="2464915"/>
          </a:xfrm>
          <a:custGeom>
            <a:avLst/>
            <a:gdLst/>
            <a:ahLst/>
            <a:cxnLst/>
            <a:rect l="l" t="t" r="r" b="b"/>
            <a:pathLst>
              <a:path w="6030374" h="2464915">
                <a:moveTo>
                  <a:pt x="0" y="0"/>
                </a:moveTo>
                <a:lnTo>
                  <a:pt x="6030374" y="0"/>
                </a:lnTo>
                <a:lnTo>
                  <a:pt x="6030374" y="2464915"/>
                </a:lnTo>
                <a:lnTo>
                  <a:pt x="0" y="2464915"/>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txBody>
          <a:bodyPr/>
          <a:lstStyle/>
          <a:p>
            <a:endParaRPr lang="es-ES"/>
          </a:p>
        </p:txBody>
      </p:sp>
      <p:sp>
        <p:nvSpPr>
          <p:cNvPr id="6" name="Freeform 6"/>
          <p:cNvSpPr/>
          <p:nvPr/>
        </p:nvSpPr>
        <p:spPr>
          <a:xfrm>
            <a:off x="2782358" y="4143461"/>
            <a:ext cx="1172431" cy="1211815"/>
          </a:xfrm>
          <a:custGeom>
            <a:avLst/>
            <a:gdLst/>
            <a:ahLst/>
            <a:cxnLst/>
            <a:rect l="l" t="t" r="r" b="b"/>
            <a:pathLst>
              <a:path w="1172431" h="1211815">
                <a:moveTo>
                  <a:pt x="0" y="0"/>
                </a:moveTo>
                <a:lnTo>
                  <a:pt x="1172431" y="0"/>
                </a:lnTo>
                <a:lnTo>
                  <a:pt x="1172431" y="1211815"/>
                </a:lnTo>
                <a:lnTo>
                  <a:pt x="0" y="1211815"/>
                </a:lnTo>
                <a:lnTo>
                  <a:pt x="0" y="0"/>
                </a:lnTo>
                <a:close/>
              </a:path>
            </a:pathLst>
          </a:custGeom>
          <a:blipFill>
            <a:blip r:embed="rId9" cstate="print"/>
            <a:stretch>
              <a:fillRect/>
            </a:stretch>
          </a:blipFill>
        </p:spPr>
        <p:txBody>
          <a:bodyPr/>
          <a:lstStyle/>
          <a:p>
            <a:endParaRPr lang="es-ES"/>
          </a:p>
        </p:txBody>
      </p:sp>
      <p:sp>
        <p:nvSpPr>
          <p:cNvPr id="7" name="Freeform 7"/>
          <p:cNvSpPr/>
          <p:nvPr/>
        </p:nvSpPr>
        <p:spPr>
          <a:xfrm rot="541871">
            <a:off x="-1315834" y="4286846"/>
            <a:ext cx="5227794" cy="2136861"/>
          </a:xfrm>
          <a:custGeom>
            <a:avLst/>
            <a:gdLst/>
            <a:ahLst/>
            <a:cxnLst/>
            <a:rect l="l" t="t" r="r" b="b"/>
            <a:pathLst>
              <a:path w="5227794" h="2136861">
                <a:moveTo>
                  <a:pt x="0" y="0"/>
                </a:moveTo>
                <a:lnTo>
                  <a:pt x="5227794" y="0"/>
                </a:lnTo>
                <a:lnTo>
                  <a:pt x="5227794" y="2136860"/>
                </a:lnTo>
                <a:lnTo>
                  <a:pt x="0" y="2136860"/>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txBody>
          <a:bodyPr/>
          <a:lstStyle/>
          <a:p>
            <a:endParaRPr lang="es-ES"/>
          </a:p>
        </p:txBody>
      </p:sp>
      <p:sp>
        <p:nvSpPr>
          <p:cNvPr id="8" name="TextBox 8"/>
          <p:cNvSpPr txBox="1"/>
          <p:nvPr/>
        </p:nvSpPr>
        <p:spPr>
          <a:xfrm>
            <a:off x="5060541" y="5072433"/>
            <a:ext cx="172492" cy="155613"/>
          </a:xfrm>
          <a:prstGeom prst="rect">
            <a:avLst/>
          </a:prstGeom>
        </p:spPr>
        <p:txBody>
          <a:bodyPr lIns="0" tIns="0" rIns="0" bIns="0" rtlCol="0" anchor="t">
            <a:spAutoFit/>
          </a:bodyPr>
          <a:lstStyle/>
          <a:p>
            <a:pPr algn="ctr">
              <a:lnSpc>
                <a:spcPts val="1397"/>
              </a:lnSpc>
            </a:pPr>
            <a:r>
              <a:rPr lang="en-US" sz="998">
                <a:solidFill>
                  <a:srgbClr val="FFFFFF"/>
                </a:solidFill>
                <a:latin typeface="Century Gothic Paneuropean"/>
                <a:ea typeface="Century Gothic Paneuropean"/>
                <a:cs typeface="Century Gothic Paneuropean"/>
                <a:sym typeface="Century Gothic Paneuropean"/>
              </a:rPr>
              <a:t>22.</a:t>
            </a:r>
          </a:p>
        </p:txBody>
      </p:sp>
      <p:sp>
        <p:nvSpPr>
          <p:cNvPr id="9" name="Freeform 9"/>
          <p:cNvSpPr/>
          <p:nvPr/>
        </p:nvSpPr>
        <p:spPr>
          <a:xfrm>
            <a:off x="4322107" y="271152"/>
            <a:ext cx="773558" cy="500487"/>
          </a:xfrm>
          <a:custGeom>
            <a:avLst/>
            <a:gdLst/>
            <a:ahLst/>
            <a:cxnLst/>
            <a:rect l="l" t="t" r="r" b="b"/>
            <a:pathLst>
              <a:path w="773558" h="500487">
                <a:moveTo>
                  <a:pt x="0" y="0"/>
                </a:moveTo>
                <a:lnTo>
                  <a:pt x="773557" y="0"/>
                </a:lnTo>
                <a:lnTo>
                  <a:pt x="773557" y="500486"/>
                </a:lnTo>
                <a:lnTo>
                  <a:pt x="0" y="500486"/>
                </a:lnTo>
                <a:lnTo>
                  <a:pt x="0" y="0"/>
                </a:lnTo>
                <a:close/>
              </a:path>
            </a:pathLst>
          </a:custGeom>
          <a:blipFill>
            <a:blip r:embed="rId10" cstate="print"/>
            <a:stretch>
              <a:fillRect l="-4680" t="-13744" r="-4227" b="-16999"/>
            </a:stretch>
          </a:blipFill>
        </p:spPr>
        <p:txBody>
          <a:bodyPr/>
          <a:lstStyle/>
          <a:p>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9049" y="1008099"/>
            <a:ext cx="4536951" cy="3583289"/>
          </a:xfrm>
          <a:prstGeom prst="rect">
            <a:avLst/>
          </a:prstGeom>
        </p:spPr>
        <p:txBody>
          <a:bodyPr lIns="0" tIns="0" rIns="0" bIns="0" rtlCol="0" anchor="t">
            <a:spAutoFit/>
          </a:bodyPr>
          <a:lstStyle/>
          <a:p>
            <a:pPr marL="160918" lvl="1" indent="-80459">
              <a:lnSpc>
                <a:spcPts val="1043"/>
              </a:lnSpc>
              <a:buFont typeface="Arial"/>
              <a:buChar char="•"/>
            </a:pPr>
            <a:r>
              <a:rPr lang="en-US" sz="745" dirty="0" smtClean="0">
                <a:solidFill>
                  <a:srgbClr val="000000"/>
                </a:solidFill>
                <a:latin typeface="Century Gothic Paneuropean"/>
                <a:ea typeface="Century Gothic Paneuropean"/>
                <a:cs typeface="Century Gothic Paneuropean"/>
                <a:sym typeface="Century Gothic Paneuropean"/>
              </a:rPr>
              <a:t>Spanish Data Protection Agency (AEPD). A MOBILE PHONE IS MORE THAN JUST A MOBILE PHONE. Help your children to use it responsibly:     </a:t>
            </a:r>
            <a:r>
              <a:rPr lang="en-US" sz="745" u="sng" dirty="0" smtClean="0">
                <a:solidFill>
                  <a:srgbClr val="000000"/>
                </a:solidFill>
                <a:latin typeface="Century Gothic Paneuropean"/>
                <a:ea typeface="Century Gothic Paneuropean"/>
                <a:cs typeface="Century Gothic Paneuropean"/>
                <a:sym typeface="Century Gothic Paneuropean"/>
                <a:hlinkClick r:id="rId2" tooltip="https://www.aepd.es/mas-que-un-movil"/>
              </a:rPr>
              <a:t> </a:t>
            </a:r>
            <a:r>
              <a:rPr lang="en-US" sz="745" b="1" u="sng" dirty="0">
                <a:solidFill>
                  <a:srgbClr val="000000"/>
                </a:solidFill>
                <a:latin typeface="Century Gothic Paneuropean Bold"/>
                <a:ea typeface="Century Gothic Paneuropean Bold"/>
                <a:cs typeface="Century Gothic Paneuropean Bold"/>
                <a:sym typeface="Century Gothic Paneuropean Bold"/>
                <a:hlinkClick r:id="rId2" tooltip="https://www.aepd.es/mas-que-un-movil"/>
              </a:rPr>
              <a:t>https://www.aepd.es/mas-que-un-movil.</a:t>
            </a:r>
          </a:p>
          <a:p>
            <a:pPr algn="l">
              <a:lnSpc>
                <a:spcPts val="1043"/>
              </a:lnSpc>
            </a:pPr>
            <a:endParaRPr lang="en-US" sz="745" b="1" u="sng" dirty="0">
              <a:solidFill>
                <a:srgbClr val="000000"/>
              </a:solidFill>
              <a:latin typeface="Century Gothic Paneuropean Bold"/>
              <a:ea typeface="Century Gothic Paneuropean Bold"/>
              <a:cs typeface="Century Gothic Paneuropean Bold"/>
              <a:sym typeface="Century Gothic Paneuropean Bold"/>
              <a:hlinkClick r:id="rId2" tooltip="https://www.aepd.es/mas-que-un-movil"/>
            </a:endParaRPr>
          </a:p>
          <a:p>
            <a:pPr marL="160918" lvl="1" indent="-80459">
              <a:lnSpc>
                <a:spcPts val="1043"/>
              </a:lnSpc>
              <a:buFont typeface="Arial"/>
              <a:buChar char="•"/>
            </a:pPr>
            <a:r>
              <a:rPr lang="en-US" sz="745" spc="-3" dirty="0" smtClean="0">
                <a:solidFill>
                  <a:srgbClr val="000000"/>
                </a:solidFill>
                <a:latin typeface="Century Gothic Paneuropean"/>
                <a:ea typeface="Century Gothic Paneuropean"/>
                <a:cs typeface="Century Gothic Paneuropean"/>
                <a:sym typeface="Century Gothic Paneuropean"/>
              </a:rPr>
              <a:t>ANAR Foundation. ANAR contract for the proper use of mobile phones: </a:t>
            </a:r>
            <a:r>
              <a:rPr lang="en-US" sz="745" b="1" u="sng" strike="noStrike" spc="-3" dirty="0" smtClean="0">
                <a:solidFill>
                  <a:srgbClr val="000000"/>
                </a:solidFill>
                <a:latin typeface="Century Gothic Paneuropean Bold"/>
                <a:ea typeface="Century Gothic Paneuropean Bold"/>
                <a:cs typeface="Century Gothic Paneuropean Bold"/>
                <a:sym typeface="Century Gothic Paneuropean Bold"/>
                <a:hlinkClick r:id="rId3" tooltip="https://www.anar.org/wp-content/uploads/2021/12/Contrato-ANAR-uso-mo%CC%81vil.pdf"/>
              </a:rPr>
              <a:t>https</a:t>
            </a:r>
            <a:r>
              <a:rPr lang="en-US" sz="745" b="1" u="sng" strike="noStrike" spc="-3" dirty="0">
                <a:solidFill>
                  <a:srgbClr val="000000"/>
                </a:solidFill>
                <a:latin typeface="Century Gothic Paneuropean Bold"/>
                <a:ea typeface="Century Gothic Paneuropean Bold"/>
                <a:cs typeface="Century Gothic Paneuropean Bold"/>
                <a:sym typeface="Century Gothic Paneuropean Bold"/>
                <a:hlinkClick r:id="rId3" tooltip="https://www.anar.org/wp-content/uploads/2021/12/Contrato-ANAR-uso-mo%CC%81vil.pdf"/>
              </a:rPr>
              <a:t>://www.anar.org/wp-content/uploads/2021/12/Contrato-ANAR-uso-mo%CC%81vil.pdfhttps://www.aepd.es/documento/la-guia-que-no-viene-con-el movil.pdf</a:t>
            </a:r>
          </a:p>
          <a:p>
            <a:pPr algn="l">
              <a:lnSpc>
                <a:spcPts val="1043"/>
              </a:lnSpc>
            </a:pPr>
            <a:endParaRPr lang="en-US" sz="745" b="1" u="sng" strike="noStrike" spc="-3" dirty="0">
              <a:solidFill>
                <a:srgbClr val="000000"/>
              </a:solidFill>
              <a:latin typeface="Century Gothic Paneuropean Bold"/>
              <a:ea typeface="Century Gothic Paneuropean Bold"/>
              <a:cs typeface="Century Gothic Paneuropean Bold"/>
              <a:sym typeface="Century Gothic Paneuropean Bold"/>
              <a:hlinkClick r:id="rId3" tooltip="https://www.anar.org/wp-content/uploads/2021/12/Contrato-ANAR-uso-mo%CC%81vil.pdf"/>
            </a:endParaRPr>
          </a:p>
          <a:p>
            <a:pPr marL="160918" lvl="1" indent="-80459">
              <a:lnSpc>
                <a:spcPts val="1043"/>
              </a:lnSpc>
              <a:buFont typeface="Arial"/>
              <a:buChar char="•"/>
            </a:pPr>
            <a:r>
              <a:rPr lang="en-US" sz="745" dirty="0" smtClean="0">
                <a:solidFill>
                  <a:srgbClr val="000000"/>
                </a:solidFill>
                <a:latin typeface="Century Gothic Paneuropean"/>
                <a:ea typeface="Century Gothic Paneuropean"/>
                <a:cs typeface="Century Gothic Paneuropean"/>
                <a:sym typeface="Century Gothic Paneuropean"/>
              </a:rPr>
              <a:t>National </a:t>
            </a:r>
            <a:r>
              <a:rPr lang="en-US" sz="745" dirty="0" err="1" smtClean="0">
                <a:solidFill>
                  <a:srgbClr val="000000"/>
                </a:solidFill>
                <a:latin typeface="Century Gothic Paneuropean"/>
                <a:ea typeface="Century Gothic Paneuropean"/>
                <a:cs typeface="Century Gothic Paneuropean"/>
                <a:sym typeface="Century Gothic Paneuropean"/>
              </a:rPr>
              <a:t>Cybersecurity</a:t>
            </a:r>
            <a:r>
              <a:rPr lang="en-US" sz="745" dirty="0" smtClean="0">
                <a:solidFill>
                  <a:srgbClr val="000000"/>
                </a:solidFill>
                <a:latin typeface="Century Gothic Paneuropean"/>
                <a:ea typeface="Century Gothic Paneuropean"/>
                <a:cs typeface="Century Gothic Paneuropean"/>
                <a:sym typeface="Century Gothic Paneuropean"/>
              </a:rPr>
              <a:t> Institute. </a:t>
            </a:r>
            <a:r>
              <a:rPr lang="en-US" sz="745" u="none" strike="noStrike" dirty="0" err="1">
                <a:solidFill>
                  <a:srgbClr val="000000"/>
                </a:solidFill>
                <a:latin typeface="Century Gothic Paneuropean"/>
                <a:ea typeface="Century Gothic Paneuropean"/>
                <a:cs typeface="Century Gothic Paneuropean"/>
                <a:sym typeface="Century Gothic Paneuropean"/>
              </a:rPr>
              <a:t>Incibe</a:t>
            </a:r>
            <a:r>
              <a:rPr lang="en-US" sz="745" b="1" u="none" strike="noStrike" dirty="0">
                <a:solidFill>
                  <a:srgbClr val="000000"/>
                </a:solidFill>
                <a:latin typeface="Century Gothic Paneuropean Bold"/>
                <a:ea typeface="Century Gothic Paneuropean Bold"/>
                <a:cs typeface="Century Gothic Paneuropean Bold"/>
                <a:sym typeface="Century Gothic Paneuropean Bold"/>
              </a:rPr>
              <a:t>: </a:t>
            </a:r>
            <a:r>
              <a:rPr lang="en-US" sz="745" b="1" u="sng" strike="noStrike" dirty="0">
                <a:solidFill>
                  <a:srgbClr val="000000"/>
                </a:solidFill>
                <a:latin typeface="Century Gothic Paneuropean Bold"/>
                <a:ea typeface="Century Gothic Paneuropean Bold"/>
                <a:cs typeface="Century Gothic Paneuropean Bold"/>
                <a:sym typeface="Century Gothic Paneuropean Bold"/>
                <a:hlinkClick r:id="rId4" tooltip="https://www.incibe.es/menores/familias"/>
              </a:rPr>
              <a:t>https://www.incibe.es/menores/familias</a:t>
            </a:r>
          </a:p>
          <a:p>
            <a:pPr algn="l">
              <a:lnSpc>
                <a:spcPts val="1043"/>
              </a:lnSpc>
            </a:pPr>
            <a:endParaRPr lang="en-US" sz="745" b="1" u="sng" strike="noStrike" dirty="0">
              <a:solidFill>
                <a:srgbClr val="000000"/>
              </a:solidFill>
              <a:latin typeface="Century Gothic Paneuropean Bold"/>
              <a:ea typeface="Century Gothic Paneuropean Bold"/>
              <a:cs typeface="Century Gothic Paneuropean Bold"/>
              <a:sym typeface="Century Gothic Paneuropean Bold"/>
              <a:hlinkClick r:id="rId4" tooltip="https://www.incibe.es/menores/familias"/>
            </a:endParaRPr>
          </a:p>
          <a:p>
            <a:pPr marL="160918" lvl="1" indent="-80459">
              <a:lnSpc>
                <a:spcPts val="1043"/>
              </a:lnSpc>
              <a:buFont typeface="Arial"/>
              <a:buChar char="•"/>
            </a:pPr>
            <a:r>
              <a:rPr lang="en-US" sz="745" dirty="0" smtClean="0">
                <a:solidFill>
                  <a:srgbClr val="000000"/>
                </a:solidFill>
                <a:latin typeface="Century Gothic Paneuropean"/>
                <a:ea typeface="Century Gothic Paneuropean"/>
                <a:cs typeface="Century Gothic Paneuropean"/>
                <a:sym typeface="Century Gothic Paneuropean"/>
              </a:rPr>
              <a:t>National </a:t>
            </a:r>
            <a:r>
              <a:rPr lang="en-US" sz="745" dirty="0" err="1" smtClean="0">
                <a:solidFill>
                  <a:srgbClr val="000000"/>
                </a:solidFill>
                <a:latin typeface="Century Gothic Paneuropean"/>
                <a:ea typeface="Century Gothic Paneuropean"/>
                <a:cs typeface="Century Gothic Paneuropean"/>
                <a:sym typeface="Century Gothic Paneuropean"/>
              </a:rPr>
              <a:t>Cybersecurity</a:t>
            </a:r>
            <a:r>
              <a:rPr lang="en-US" sz="745" dirty="0" smtClean="0">
                <a:solidFill>
                  <a:srgbClr val="000000"/>
                </a:solidFill>
                <a:latin typeface="Century Gothic Paneuropean"/>
                <a:ea typeface="Century Gothic Paneuropean"/>
                <a:cs typeface="Century Gothic Paneuropean"/>
                <a:sym typeface="Century Gothic Paneuropean"/>
              </a:rPr>
              <a:t> Institute. </a:t>
            </a:r>
            <a:r>
              <a:rPr lang="en-US" sz="745" dirty="0" err="1" smtClean="0">
                <a:solidFill>
                  <a:srgbClr val="000000"/>
                </a:solidFill>
                <a:latin typeface="Century Gothic Paneuropean"/>
                <a:ea typeface="Century Gothic Paneuropean"/>
                <a:cs typeface="Century Gothic Paneuropean"/>
                <a:sym typeface="Century Gothic Paneuropean"/>
              </a:rPr>
              <a:t>Incibe</a:t>
            </a:r>
            <a:r>
              <a:rPr lang="en-US" sz="745" dirty="0" smtClean="0">
                <a:solidFill>
                  <a:srgbClr val="000000"/>
                </a:solidFill>
                <a:latin typeface="Century Gothic Paneuropean"/>
                <a:ea typeface="Century Gothic Paneuropean"/>
                <a:cs typeface="Century Gothic Paneuropean"/>
                <a:sym typeface="Century Gothic Paneuropean"/>
              </a:rPr>
              <a:t>. Family agreements for the proper use of devices:       </a:t>
            </a:r>
            <a:r>
              <a:rPr lang="en-US" sz="745" b="1" u="sng" strike="noStrike" dirty="0">
                <a:solidFill>
                  <a:srgbClr val="000000"/>
                </a:solidFill>
                <a:latin typeface="Century Gothic Paneuropean Bold"/>
                <a:ea typeface="Century Gothic Paneuropean Bold"/>
                <a:cs typeface="Century Gothic Paneuropean Bold"/>
                <a:sym typeface="Century Gothic Paneuropean Bold"/>
                <a:hlinkClick r:id="rId5" tooltip="https://www.incibe.es/menores/familias/pactos-familiares-para-el-buen-uso-de-dispositivos"/>
              </a:rPr>
              <a:t>https://www.incibe.es/menores/familias/pactos-familiares-para-el-buen </a:t>
            </a:r>
            <a:r>
              <a:rPr lang="en-US" sz="745" b="1" u="sng" strike="noStrike" dirty="0" err="1">
                <a:solidFill>
                  <a:srgbClr val="000000"/>
                </a:solidFill>
                <a:latin typeface="Century Gothic Paneuropean Bold"/>
                <a:ea typeface="Century Gothic Paneuropean Bold"/>
                <a:cs typeface="Century Gothic Paneuropean Bold"/>
                <a:sym typeface="Century Gothic Paneuropean Bold"/>
                <a:hlinkClick r:id="rId5" tooltip="https://www.incibe.es/menores/familias/pactos-familiares-para-el-buen-uso-de-dispositivos"/>
              </a:rPr>
              <a:t>uso</a:t>
            </a:r>
            <a:r>
              <a:rPr lang="en-US" sz="745" b="1" u="sng" strike="noStrike" dirty="0">
                <a:solidFill>
                  <a:srgbClr val="000000"/>
                </a:solidFill>
                <a:latin typeface="Century Gothic Paneuropean Bold"/>
                <a:ea typeface="Century Gothic Paneuropean Bold"/>
                <a:cs typeface="Century Gothic Paneuropean Bold"/>
                <a:sym typeface="Century Gothic Paneuropean Bold"/>
                <a:hlinkClick r:id="rId5" tooltip="https://www.incibe.es/menores/familias/pactos-familiares-para-el-buen-uso-de-dispositivos"/>
              </a:rPr>
              <a:t>-de-</a:t>
            </a:r>
            <a:r>
              <a:rPr lang="en-US" sz="745" b="1" u="sng" strike="noStrike" dirty="0" err="1">
                <a:solidFill>
                  <a:srgbClr val="000000"/>
                </a:solidFill>
                <a:latin typeface="Century Gothic Paneuropean Bold"/>
                <a:ea typeface="Century Gothic Paneuropean Bold"/>
                <a:cs typeface="Century Gothic Paneuropean Bold"/>
                <a:sym typeface="Century Gothic Paneuropean Bold"/>
                <a:hlinkClick r:id="rId5" tooltip="https://www.incibe.es/menores/familias/pactos-familiares-para-el-buen-uso-de-dispositivos"/>
              </a:rPr>
              <a:t>dispositivos</a:t>
            </a:r>
            <a:endParaRPr lang="en-US" sz="745" b="1" u="sng" strike="noStrike" dirty="0">
              <a:solidFill>
                <a:srgbClr val="000000"/>
              </a:solidFill>
              <a:latin typeface="Century Gothic Paneuropean Bold"/>
              <a:ea typeface="Century Gothic Paneuropean Bold"/>
              <a:cs typeface="Century Gothic Paneuropean Bold"/>
              <a:sym typeface="Century Gothic Paneuropean Bold"/>
              <a:hlinkClick r:id="rId5" tooltip="https://www.incibe.es/menores/familias/pactos-familiares-para-el-buen-uso-de-dispositivos"/>
            </a:endParaRPr>
          </a:p>
          <a:p>
            <a:pPr algn="l">
              <a:lnSpc>
                <a:spcPts val="1043"/>
              </a:lnSpc>
            </a:pPr>
            <a:endParaRPr lang="en-US" sz="745" b="1" u="sng" strike="noStrike" dirty="0">
              <a:solidFill>
                <a:srgbClr val="000000"/>
              </a:solidFill>
              <a:latin typeface="Century Gothic Paneuropean Bold"/>
              <a:ea typeface="Century Gothic Paneuropean Bold"/>
              <a:cs typeface="Century Gothic Paneuropean Bold"/>
              <a:sym typeface="Century Gothic Paneuropean Bold"/>
              <a:hlinkClick r:id="rId5" tooltip="https://www.incibe.es/menores/familias/pactos-familiares-para-el-buen-uso-de-dispositivos"/>
            </a:endParaRPr>
          </a:p>
          <a:p>
            <a:pPr marL="160918" lvl="1" indent="-80459">
              <a:lnSpc>
                <a:spcPts val="1043"/>
              </a:lnSpc>
              <a:buFont typeface="Arial"/>
              <a:buChar char="•"/>
            </a:pPr>
            <a:r>
              <a:rPr lang="en-US" sz="745" dirty="0" smtClean="0">
                <a:solidFill>
                  <a:srgbClr val="000000"/>
                </a:solidFill>
                <a:latin typeface="Century Gothic Paneuropean"/>
                <a:ea typeface="Century Gothic Paneuropean"/>
                <a:cs typeface="Century Gothic Paneuropean"/>
                <a:sym typeface="Century Gothic Paneuropean"/>
              </a:rPr>
              <a:t>Andalucía </a:t>
            </a:r>
            <a:r>
              <a:rPr lang="en-US" sz="745" dirty="0" err="1" smtClean="0">
                <a:solidFill>
                  <a:srgbClr val="000000"/>
                </a:solidFill>
                <a:latin typeface="Century Gothic Paneuropean"/>
                <a:ea typeface="Century Gothic Paneuropean"/>
                <a:cs typeface="Century Gothic Paneuropean"/>
                <a:sym typeface="Century Gothic Paneuropean"/>
              </a:rPr>
              <a:t>Vuela</a:t>
            </a:r>
            <a:r>
              <a:rPr lang="en-US" sz="745" dirty="0" smtClean="0">
                <a:solidFill>
                  <a:srgbClr val="000000"/>
                </a:solidFill>
                <a:latin typeface="Century Gothic Paneuropean"/>
                <a:ea typeface="Century Gothic Paneuropean"/>
                <a:cs typeface="Century Gothic Paneuropean"/>
                <a:sym typeface="Century Gothic Paneuropean"/>
              </a:rPr>
              <a:t>. Guide to choosing the right tech gifts for children: </a:t>
            </a:r>
            <a:r>
              <a:rPr lang="en-US" sz="745" b="1" u="sng" strike="noStrike" dirty="0" smtClean="0">
                <a:solidFill>
                  <a:srgbClr val="000000"/>
                </a:solidFill>
                <a:latin typeface="Century Gothic Paneuropean Bold"/>
                <a:ea typeface="Century Gothic Paneuropean Bold"/>
                <a:cs typeface="Century Gothic Paneuropean Bold"/>
                <a:sym typeface="Century Gothic Paneuropean Bold"/>
                <a:hlinkClick r:id="rId6" tooltip="https://andaluciavuela.es/personas/recursos/regalos-tecnologicos/"/>
              </a:rPr>
              <a:t>https</a:t>
            </a:r>
            <a:r>
              <a:rPr lang="en-US" sz="745" b="1" u="sng" strike="noStrike" dirty="0">
                <a:solidFill>
                  <a:srgbClr val="000000"/>
                </a:solidFill>
                <a:latin typeface="Century Gothic Paneuropean Bold"/>
                <a:ea typeface="Century Gothic Paneuropean Bold"/>
                <a:cs typeface="Century Gothic Paneuropean Bold"/>
                <a:sym typeface="Century Gothic Paneuropean Bold"/>
                <a:hlinkClick r:id="rId6" tooltip="https://andaluciavuela.es/personas/recursos/regalos-tecnologicos/"/>
              </a:rPr>
              <a:t>://andaluciavuela.es/regalos-tecnologicos/</a:t>
            </a:r>
          </a:p>
          <a:p>
            <a:pPr algn="l">
              <a:lnSpc>
                <a:spcPts val="1043"/>
              </a:lnSpc>
            </a:pPr>
            <a:endParaRPr lang="en-US" sz="745" b="1" u="sng" strike="noStrike" dirty="0">
              <a:solidFill>
                <a:srgbClr val="000000"/>
              </a:solidFill>
              <a:latin typeface="Century Gothic Paneuropean Bold"/>
              <a:ea typeface="Century Gothic Paneuropean Bold"/>
              <a:cs typeface="Century Gothic Paneuropean Bold"/>
              <a:sym typeface="Century Gothic Paneuropean Bold"/>
              <a:hlinkClick r:id="rId6" tooltip="https://andaluciavuela.es/personas/recursos/regalos-tecnologicos/"/>
            </a:endParaRPr>
          </a:p>
          <a:p>
            <a:pPr marL="160918" lvl="1" indent="-80459">
              <a:lnSpc>
                <a:spcPts val="1043"/>
              </a:lnSpc>
              <a:buFont typeface="Arial"/>
              <a:buChar char="•"/>
            </a:pPr>
            <a:r>
              <a:rPr lang="en-US" sz="745" spc="-8" dirty="0" smtClean="0">
                <a:solidFill>
                  <a:srgbClr val="000000"/>
                </a:solidFill>
                <a:latin typeface="Century Gothic Paneuropean"/>
                <a:ea typeface="Century Gothic Paneuropean"/>
                <a:cs typeface="Century Gothic Paneuropean"/>
                <a:sym typeface="Century Gothic Paneuropean"/>
              </a:rPr>
              <a:t>Andalucía </a:t>
            </a:r>
            <a:r>
              <a:rPr lang="en-US" sz="745" spc="-8" dirty="0" err="1" smtClean="0">
                <a:solidFill>
                  <a:srgbClr val="000000"/>
                </a:solidFill>
                <a:latin typeface="Century Gothic Paneuropean"/>
                <a:ea typeface="Century Gothic Paneuropean"/>
                <a:cs typeface="Century Gothic Paneuropean"/>
                <a:sym typeface="Century Gothic Paneuropean"/>
              </a:rPr>
              <a:t>Vuela</a:t>
            </a:r>
            <a:r>
              <a:rPr lang="en-US" sz="745" spc="-8" dirty="0" smtClean="0">
                <a:solidFill>
                  <a:srgbClr val="000000"/>
                </a:solidFill>
                <a:latin typeface="Century Gothic Paneuropean"/>
                <a:ea typeface="Century Gothic Paneuropean"/>
                <a:cs typeface="Century Gothic Paneuropean"/>
                <a:sym typeface="Century Gothic Paneuropean"/>
              </a:rPr>
              <a:t>. Set up your electronic device with a child profile: </a:t>
            </a:r>
            <a:r>
              <a:rPr lang="en-US" sz="745" b="1" u="sng" strike="noStrike" spc="-8" dirty="0" smtClean="0">
                <a:solidFill>
                  <a:srgbClr val="000000"/>
                </a:solidFill>
                <a:latin typeface="Century Gothic Paneuropean Bold"/>
                <a:ea typeface="Century Gothic Paneuropean Bold"/>
                <a:cs typeface="Century Gothic Paneuropean Bold"/>
                <a:sym typeface="Century Gothic Paneuropean Bold"/>
                <a:hlinkClick r:id="rId7" tooltip="https://andaluciavuela.es/prepara-su-dispositivo-electronico-con-un-perfil-infantil/"/>
              </a:rPr>
              <a:t>https</a:t>
            </a:r>
            <a:r>
              <a:rPr lang="en-US" sz="745" b="1" u="sng" strike="noStrike" spc="-8" dirty="0">
                <a:solidFill>
                  <a:srgbClr val="000000"/>
                </a:solidFill>
                <a:latin typeface="Century Gothic Paneuropean Bold"/>
                <a:ea typeface="Century Gothic Paneuropean Bold"/>
                <a:cs typeface="Century Gothic Paneuropean Bold"/>
                <a:sym typeface="Century Gothic Paneuropean Bold"/>
                <a:hlinkClick r:id="rId7" tooltip="https://andaluciavuela.es/prepara-su-dispositivo-electronico-con-un-perfil-infantil/"/>
              </a:rPr>
              <a:t>://andaluciavuela.es/articulos/prepara-su-dispositivo-electronico-con-un-perfil-infantil/</a:t>
            </a:r>
          </a:p>
          <a:p>
            <a:pPr algn="l">
              <a:lnSpc>
                <a:spcPts val="1043"/>
              </a:lnSpc>
            </a:pPr>
            <a:endParaRPr lang="en-US" sz="745" b="1" u="sng" strike="noStrike" spc="-8" dirty="0">
              <a:solidFill>
                <a:srgbClr val="000000"/>
              </a:solidFill>
              <a:latin typeface="Century Gothic Paneuropean Bold"/>
              <a:ea typeface="Century Gothic Paneuropean Bold"/>
              <a:cs typeface="Century Gothic Paneuropean Bold"/>
              <a:sym typeface="Century Gothic Paneuropean Bold"/>
              <a:hlinkClick r:id="rId7" tooltip="https://andaluciavuela.es/prepara-su-dispositivo-electronico-con-un-perfil-infantil/"/>
            </a:endParaRPr>
          </a:p>
          <a:p>
            <a:pPr marL="160918" lvl="1" indent="-80459">
              <a:lnSpc>
                <a:spcPts val="1043"/>
              </a:lnSpc>
              <a:buFont typeface="Arial"/>
              <a:buChar char="•"/>
            </a:pPr>
            <a:r>
              <a:rPr lang="en-US" sz="745" dirty="0" smtClean="0">
                <a:solidFill>
                  <a:srgbClr val="000000"/>
                </a:solidFill>
                <a:latin typeface="Century Gothic Paneuropean"/>
                <a:ea typeface="Century Gothic Paneuropean"/>
                <a:cs typeface="Century Gothic Paneuropean"/>
                <a:sym typeface="Century Gothic Paneuropean"/>
              </a:rPr>
              <a:t>Community of Madrid. Guide for Parents on New Technologies: </a:t>
            </a:r>
            <a:r>
              <a:rPr lang="en-US" sz="745" b="1" u="sng" strike="noStrike" dirty="0" smtClean="0">
                <a:solidFill>
                  <a:srgbClr val="000000"/>
                </a:solidFill>
                <a:latin typeface="Century Gothic Paneuropean Bold"/>
                <a:ea typeface="Century Gothic Paneuropean Bold"/>
                <a:cs typeface="Century Gothic Paneuropean Bold"/>
                <a:sym typeface="Century Gothic Paneuropean Bold"/>
                <a:hlinkClick r:id="rId8" tooltip="https://www.comunidad.madrid/sites/default/files/doc/juventud/cuidate-guia_padres_nuevas_tecnologias.pdf"/>
              </a:rPr>
              <a:t>https</a:t>
            </a:r>
            <a:r>
              <a:rPr lang="en-US" sz="745" b="1" u="sng" strike="noStrike" dirty="0">
                <a:solidFill>
                  <a:srgbClr val="000000"/>
                </a:solidFill>
                <a:latin typeface="Century Gothic Paneuropean Bold"/>
                <a:ea typeface="Century Gothic Paneuropean Bold"/>
                <a:cs typeface="Century Gothic Paneuropean Bold"/>
                <a:sym typeface="Century Gothic Paneuropean Bold"/>
                <a:hlinkClick r:id="rId8" tooltip="https://www.comunidad.madrid/sites/default/files/doc/juventud/cuidate-guia_padres_nuevas_tecnologias.pdf"/>
              </a:rPr>
              <a:t>://www.comunidad.madrid/sites/default/files/doc/juventud/cuidateguia_padres_nuevas_tecnologias.pdf </a:t>
            </a:r>
          </a:p>
          <a:p>
            <a:pPr algn="l">
              <a:lnSpc>
                <a:spcPts val="1043"/>
              </a:lnSpc>
            </a:pPr>
            <a:endParaRPr lang="en-US" sz="745" b="1" u="sng" strike="noStrike" dirty="0">
              <a:solidFill>
                <a:srgbClr val="000000"/>
              </a:solidFill>
              <a:latin typeface="Century Gothic Paneuropean Bold"/>
              <a:ea typeface="Century Gothic Paneuropean Bold"/>
              <a:cs typeface="Century Gothic Paneuropean Bold"/>
              <a:sym typeface="Century Gothic Paneuropean Bold"/>
              <a:hlinkClick r:id="rId8" tooltip="https://www.comunidad.madrid/sites/default/files/doc/juventud/cuidate-guia_padres_nuevas_tecnologias.pdf"/>
            </a:endParaRPr>
          </a:p>
          <a:p>
            <a:pPr marL="160918" lvl="1" indent="-80459">
              <a:lnSpc>
                <a:spcPts val="1043"/>
              </a:lnSpc>
              <a:buFont typeface="Arial"/>
              <a:buChar char="•"/>
            </a:pPr>
            <a:r>
              <a:rPr lang="en-US" sz="745" dirty="0" smtClean="0">
                <a:solidFill>
                  <a:srgbClr val="000000"/>
                </a:solidFill>
                <a:latin typeface="Century Gothic Paneuropean"/>
                <a:ea typeface="Century Gothic Paneuropean"/>
                <a:cs typeface="Century Gothic Paneuropean"/>
                <a:sym typeface="Century Gothic Paneuropean"/>
              </a:rPr>
              <a:t>Council of the EU. (2023, 9 December). Artificial Intelligence Regulation: Council and Parliament reach agreement on world's first rules on artificial intelligence: </a:t>
            </a:r>
            <a:r>
              <a:rPr lang="en-US" sz="745" b="1" u="sng" strike="noStrike" dirty="0" smtClean="0">
                <a:solidFill>
                  <a:srgbClr val="000000"/>
                </a:solidFill>
                <a:latin typeface="Century Gothic Paneuropean Bold"/>
                <a:ea typeface="Century Gothic Paneuropean Bold"/>
                <a:cs typeface="Century Gothic Paneuropean Bold"/>
                <a:sym typeface="Century Gothic Paneuropean Bold"/>
                <a:hlinkClick r:id="rId9" tooltip="https://www.consilium.europa.eu/es/press/press-releases/2023/12/09/artificial-intelligence-act-council-and-parliament-strike-a-deal-on-the-first-worldwide-rules-for-ai/"/>
              </a:rPr>
              <a:t>https</a:t>
            </a:r>
            <a:r>
              <a:rPr lang="en-US" sz="745" b="1" u="sng" strike="noStrike" dirty="0">
                <a:solidFill>
                  <a:srgbClr val="000000"/>
                </a:solidFill>
                <a:latin typeface="Century Gothic Paneuropean Bold"/>
                <a:ea typeface="Century Gothic Paneuropean Bold"/>
                <a:cs typeface="Century Gothic Paneuropean Bold"/>
                <a:sym typeface="Century Gothic Paneuropean Bold"/>
                <a:hlinkClick r:id="rId9" tooltip="https://www.consilium.europa.eu/es/press/press-releases/2023/12/09/artificial-intelligence-act-council-and-parliament-strike-a-deal-on-the-first-worldwide-rules-for-ai/"/>
              </a:rPr>
              <a:t>://europa.eu/!JCKQ6p</a:t>
            </a:r>
          </a:p>
          <a:p>
            <a:pPr algn="l">
              <a:lnSpc>
                <a:spcPts val="1043"/>
              </a:lnSpc>
            </a:pPr>
            <a:endParaRPr lang="en-US" sz="745" b="1" u="sng" strike="noStrike" dirty="0">
              <a:solidFill>
                <a:srgbClr val="000000"/>
              </a:solidFill>
              <a:latin typeface="Century Gothic Paneuropean Bold"/>
              <a:ea typeface="Century Gothic Paneuropean Bold"/>
              <a:cs typeface="Century Gothic Paneuropean Bold"/>
              <a:sym typeface="Century Gothic Paneuropean Bold"/>
              <a:hlinkClick r:id="rId9" tooltip="https://www.consilium.europa.eu/es/press/press-releases/2023/12/09/artificial-intelligence-act-council-and-parliament-strike-a-deal-on-the-first-worldwide-rules-for-ai/"/>
            </a:endParaRPr>
          </a:p>
          <a:p>
            <a:pPr marL="160918" lvl="1" indent="-80459">
              <a:lnSpc>
                <a:spcPts val="1043"/>
              </a:lnSpc>
              <a:buFont typeface="Arial"/>
              <a:buChar char="•"/>
            </a:pPr>
            <a:r>
              <a:rPr lang="en-US" sz="745" dirty="0" smtClean="0">
                <a:solidFill>
                  <a:srgbClr val="000000"/>
                </a:solidFill>
                <a:latin typeface="Century Gothic Paneuropean"/>
                <a:ea typeface="Century Gothic Paneuropean"/>
                <a:cs typeface="Century Gothic Paneuropean"/>
                <a:sym typeface="Century Gothic Paneuropean"/>
              </a:rPr>
              <a:t>Organic Law 10/1995, of 23 November, on the Criminal Code. Official State Gazette no. 281, of 24/11/1995: </a:t>
            </a:r>
            <a:r>
              <a:rPr lang="en-US" sz="745" b="1" u="sng" strike="noStrike" dirty="0" smtClean="0">
                <a:solidFill>
                  <a:srgbClr val="000000"/>
                </a:solidFill>
                <a:latin typeface="Century Gothic Paneuropean Bold"/>
                <a:ea typeface="Century Gothic Paneuropean Bold"/>
                <a:cs typeface="Century Gothic Paneuropean Bold"/>
                <a:sym typeface="Century Gothic Paneuropean Bold"/>
                <a:hlinkClick r:id="rId10" tooltip="https://www.boe.es/buscar/act.php?id=BOE-A-1995-25444"/>
              </a:rPr>
              <a:t>https</a:t>
            </a:r>
            <a:r>
              <a:rPr lang="en-US" sz="745" b="1" u="sng" strike="noStrike" dirty="0">
                <a:solidFill>
                  <a:srgbClr val="000000"/>
                </a:solidFill>
                <a:latin typeface="Century Gothic Paneuropean Bold"/>
                <a:ea typeface="Century Gothic Paneuropean Bold"/>
                <a:cs typeface="Century Gothic Paneuropean Bold"/>
                <a:sym typeface="Century Gothic Paneuropean Bold"/>
                <a:hlinkClick r:id="rId10" tooltip="https://www.boe.es/buscar/act.php?id=BOE-A-1995-25444"/>
              </a:rPr>
              <a:t>://www.boe.es/buscar/act.php?id=BOE-A-1995-25444</a:t>
            </a:r>
          </a:p>
        </p:txBody>
      </p:sp>
      <p:sp>
        <p:nvSpPr>
          <p:cNvPr id="3" name="Freeform 3"/>
          <p:cNvSpPr/>
          <p:nvPr/>
        </p:nvSpPr>
        <p:spPr>
          <a:xfrm rot="-2198539">
            <a:off x="3661696" y="4761363"/>
            <a:ext cx="2082767" cy="1718283"/>
          </a:xfrm>
          <a:custGeom>
            <a:avLst/>
            <a:gdLst/>
            <a:ahLst/>
            <a:cxnLst/>
            <a:rect l="l" t="t" r="r" b="b"/>
            <a:pathLst>
              <a:path w="2082767" h="1718283">
                <a:moveTo>
                  <a:pt x="0" y="0"/>
                </a:moveTo>
                <a:lnTo>
                  <a:pt x="2082767" y="0"/>
                </a:lnTo>
                <a:lnTo>
                  <a:pt x="2082767" y="1718283"/>
                </a:lnTo>
                <a:lnTo>
                  <a:pt x="0" y="1718283"/>
                </a:lnTo>
                <a:lnTo>
                  <a:pt x="0" y="0"/>
                </a:lnTo>
                <a:close/>
              </a:path>
            </a:pathLst>
          </a:custGeom>
          <a:blipFill>
            <a:blip r:embed="rId11" cstate="print">
              <a:extLst>
                <a:ext uri="{96DAC541-7B7A-43D3-8B79-37D633B846F1}">
                  <asvg:svgBlip xmlns:asvg="http://schemas.microsoft.com/office/drawing/2016/SVG/main" xmlns="" r:embed="rId12"/>
                </a:ext>
              </a:extLst>
            </a:blip>
            <a:stretch>
              <a:fillRect/>
            </a:stretch>
          </a:blipFill>
        </p:spPr>
        <p:txBody>
          <a:bodyPr/>
          <a:lstStyle/>
          <a:p>
            <a:endParaRPr lang="es-ES"/>
          </a:p>
        </p:txBody>
      </p:sp>
      <p:sp>
        <p:nvSpPr>
          <p:cNvPr id="4" name="Freeform 4"/>
          <p:cNvSpPr/>
          <p:nvPr/>
        </p:nvSpPr>
        <p:spPr>
          <a:xfrm rot="720182">
            <a:off x="-857998" y="4889434"/>
            <a:ext cx="2042874" cy="1685371"/>
          </a:xfrm>
          <a:custGeom>
            <a:avLst/>
            <a:gdLst/>
            <a:ahLst/>
            <a:cxnLst/>
            <a:rect l="l" t="t" r="r" b="b"/>
            <a:pathLst>
              <a:path w="2042874" h="1685371">
                <a:moveTo>
                  <a:pt x="0" y="0"/>
                </a:moveTo>
                <a:lnTo>
                  <a:pt x="2042874" y="0"/>
                </a:lnTo>
                <a:lnTo>
                  <a:pt x="2042874" y="1685371"/>
                </a:lnTo>
                <a:lnTo>
                  <a:pt x="0" y="1685371"/>
                </a:lnTo>
                <a:lnTo>
                  <a:pt x="0" y="0"/>
                </a:lnTo>
                <a:close/>
              </a:path>
            </a:pathLst>
          </a:custGeom>
          <a:blipFill>
            <a:blip r:embed="rId13" cstate="print">
              <a:extLst>
                <a:ext uri="{96DAC541-7B7A-43D3-8B79-37D633B846F1}">
                  <asvg:svgBlip xmlns:asvg="http://schemas.microsoft.com/office/drawing/2016/SVG/main" xmlns="" r:embed="rId14"/>
                </a:ext>
              </a:extLst>
            </a:blip>
            <a:stretch>
              <a:fillRect/>
            </a:stretch>
          </a:blipFill>
        </p:spPr>
        <p:txBody>
          <a:bodyPr/>
          <a:lstStyle/>
          <a:p>
            <a:endParaRPr lang="es-ES"/>
          </a:p>
        </p:txBody>
      </p:sp>
      <p:sp>
        <p:nvSpPr>
          <p:cNvPr id="5" name="Freeform 5"/>
          <p:cNvSpPr/>
          <p:nvPr/>
        </p:nvSpPr>
        <p:spPr>
          <a:xfrm>
            <a:off x="3981579" y="212617"/>
            <a:ext cx="1129208" cy="614507"/>
          </a:xfrm>
          <a:custGeom>
            <a:avLst/>
            <a:gdLst/>
            <a:ahLst/>
            <a:cxnLst/>
            <a:rect l="l" t="t" r="r" b="b"/>
            <a:pathLst>
              <a:path w="1129208" h="614507">
                <a:moveTo>
                  <a:pt x="0" y="0"/>
                </a:moveTo>
                <a:lnTo>
                  <a:pt x="1129208" y="0"/>
                </a:lnTo>
                <a:lnTo>
                  <a:pt x="1129208" y="614507"/>
                </a:lnTo>
                <a:lnTo>
                  <a:pt x="0" y="614507"/>
                </a:lnTo>
                <a:lnTo>
                  <a:pt x="0" y="0"/>
                </a:lnTo>
                <a:close/>
              </a:path>
            </a:pathLst>
          </a:custGeom>
          <a:blipFill>
            <a:blip r:embed="rId15" cstate="print"/>
            <a:stretch>
              <a:fillRect t="-1452" b="-1452"/>
            </a:stretch>
          </a:blipFill>
        </p:spPr>
        <p:txBody>
          <a:bodyPr/>
          <a:lstStyle/>
          <a:p>
            <a:endParaRPr lang="es-ES"/>
          </a:p>
        </p:txBody>
      </p:sp>
      <p:sp>
        <p:nvSpPr>
          <p:cNvPr id="6" name="TextBox 6"/>
          <p:cNvSpPr txBox="1"/>
          <p:nvPr/>
        </p:nvSpPr>
        <p:spPr>
          <a:xfrm>
            <a:off x="5060541" y="5072433"/>
            <a:ext cx="172492" cy="155613"/>
          </a:xfrm>
          <a:prstGeom prst="rect">
            <a:avLst/>
          </a:prstGeom>
        </p:spPr>
        <p:txBody>
          <a:bodyPr lIns="0" tIns="0" rIns="0" bIns="0" rtlCol="0" anchor="t">
            <a:spAutoFit/>
          </a:bodyPr>
          <a:lstStyle/>
          <a:p>
            <a:pPr algn="ctr">
              <a:lnSpc>
                <a:spcPts val="1397"/>
              </a:lnSpc>
            </a:pPr>
            <a:r>
              <a:rPr lang="en-US" sz="998">
                <a:solidFill>
                  <a:srgbClr val="FFFFFF"/>
                </a:solidFill>
                <a:latin typeface="Century Gothic Paneuropean"/>
                <a:ea typeface="Century Gothic Paneuropean"/>
                <a:cs typeface="Century Gothic Paneuropean"/>
                <a:sym typeface="Century Gothic Paneuropean"/>
              </a:rPr>
              <a:t>23.</a:t>
            </a:r>
          </a:p>
        </p:txBody>
      </p:sp>
      <p:sp>
        <p:nvSpPr>
          <p:cNvPr id="7" name="TextBox 7"/>
          <p:cNvSpPr txBox="1"/>
          <p:nvPr/>
        </p:nvSpPr>
        <p:spPr>
          <a:xfrm>
            <a:off x="289948" y="328707"/>
            <a:ext cx="2866002" cy="102592"/>
          </a:xfrm>
          <a:prstGeom prst="rect">
            <a:avLst/>
          </a:prstGeom>
        </p:spPr>
        <p:txBody>
          <a:bodyPr wrap="square" lIns="0" tIns="0" rIns="0" bIns="0" rtlCol="0" anchor="t">
            <a:spAutoFit/>
          </a:bodyPr>
          <a:lstStyle/>
          <a:p>
            <a:pPr>
              <a:lnSpc>
                <a:spcPts val="789"/>
              </a:lnSpc>
            </a:pPr>
            <a:r>
              <a:rPr lang="en-US" sz="593" spc="-12" dirty="0" smtClean="0">
                <a:solidFill>
                  <a:srgbClr val="000000"/>
                </a:solidFill>
                <a:latin typeface="Hachi Maru Pop"/>
                <a:ea typeface="Hachi Maru Pop"/>
                <a:cs typeface="Hachi Maru Pop"/>
                <a:sym typeface="Hachi Maru Pop"/>
              </a:rPr>
              <a:t>Guide to responsible mobile phone use</a:t>
            </a:r>
            <a:endParaRPr lang="en-US" sz="593" spc="-12" dirty="0">
              <a:solidFill>
                <a:srgbClr val="000000"/>
              </a:solidFill>
              <a:latin typeface="Hachi Maru Pop"/>
              <a:ea typeface="Hachi Maru Pop"/>
              <a:cs typeface="Hachi Maru Pop"/>
              <a:sym typeface="Hachi Maru Po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4796" y="3118452"/>
            <a:ext cx="1955565" cy="2018698"/>
          </a:xfrm>
          <a:custGeom>
            <a:avLst/>
            <a:gdLst/>
            <a:ahLst/>
            <a:cxnLst/>
            <a:rect l="l" t="t" r="r" b="b"/>
            <a:pathLst>
              <a:path w="1955565" h="1955565">
                <a:moveTo>
                  <a:pt x="0" y="0"/>
                </a:moveTo>
                <a:lnTo>
                  <a:pt x="1955565" y="0"/>
                </a:lnTo>
                <a:lnTo>
                  <a:pt x="1955565" y="1955565"/>
                </a:lnTo>
                <a:lnTo>
                  <a:pt x="0" y="1955565"/>
                </a:lnTo>
                <a:lnTo>
                  <a:pt x="0" y="0"/>
                </a:lnTo>
                <a:close/>
              </a:path>
            </a:pathLst>
          </a:custGeom>
          <a:blipFill>
            <a:blip r:embed="rId2" cstate="print">
              <a:alphaModFix amt="26000"/>
              <a:extLst>
                <a:ext uri="{96DAC541-7B7A-43D3-8B79-37D633B846F1}">
                  <asvg:svgBlip xmlns:asvg="http://schemas.microsoft.com/office/drawing/2016/SVG/main" xmlns="" r:embed="rId3"/>
                </a:ext>
              </a:extLst>
            </a:blip>
            <a:stretch>
              <a:fillRect/>
            </a:stretch>
          </a:blipFill>
        </p:spPr>
        <p:txBody>
          <a:bodyPr/>
          <a:lstStyle/>
          <a:p>
            <a:endParaRPr lang="es-ES"/>
          </a:p>
        </p:txBody>
      </p:sp>
      <p:sp>
        <p:nvSpPr>
          <p:cNvPr id="3" name="Freeform 3"/>
          <p:cNvSpPr/>
          <p:nvPr/>
        </p:nvSpPr>
        <p:spPr>
          <a:xfrm>
            <a:off x="950159" y="3173302"/>
            <a:ext cx="884839" cy="463803"/>
          </a:xfrm>
          <a:custGeom>
            <a:avLst/>
            <a:gdLst/>
            <a:ahLst/>
            <a:cxnLst/>
            <a:rect l="l" t="t" r="r" b="b"/>
            <a:pathLst>
              <a:path w="884839" h="463803">
                <a:moveTo>
                  <a:pt x="0" y="0"/>
                </a:moveTo>
                <a:lnTo>
                  <a:pt x="884839" y="0"/>
                </a:lnTo>
                <a:lnTo>
                  <a:pt x="884839" y="463804"/>
                </a:lnTo>
                <a:lnTo>
                  <a:pt x="0" y="463804"/>
                </a:lnTo>
                <a:lnTo>
                  <a:pt x="0" y="0"/>
                </a:lnTo>
                <a:close/>
              </a:path>
            </a:pathLst>
          </a:custGeom>
          <a:blipFill>
            <a:blip r:embed="rId4" cstate="print"/>
            <a:stretch>
              <a:fillRect/>
            </a:stretch>
          </a:blipFill>
        </p:spPr>
        <p:txBody>
          <a:bodyPr/>
          <a:lstStyle/>
          <a:p>
            <a:endParaRPr lang="es-ES"/>
          </a:p>
        </p:txBody>
      </p:sp>
      <p:sp>
        <p:nvSpPr>
          <p:cNvPr id="4" name="Freeform 4"/>
          <p:cNvSpPr/>
          <p:nvPr/>
        </p:nvSpPr>
        <p:spPr>
          <a:xfrm>
            <a:off x="516907" y="3036484"/>
            <a:ext cx="175470" cy="273637"/>
          </a:xfrm>
          <a:custGeom>
            <a:avLst/>
            <a:gdLst/>
            <a:ahLst/>
            <a:cxnLst/>
            <a:rect l="l" t="t" r="r" b="b"/>
            <a:pathLst>
              <a:path w="175470" h="273637">
                <a:moveTo>
                  <a:pt x="0" y="0"/>
                </a:moveTo>
                <a:lnTo>
                  <a:pt x="175470" y="0"/>
                </a:lnTo>
                <a:lnTo>
                  <a:pt x="175470" y="273637"/>
                </a:lnTo>
                <a:lnTo>
                  <a:pt x="0" y="273637"/>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txBody>
          <a:bodyPr/>
          <a:lstStyle/>
          <a:p>
            <a:endParaRPr lang="es-ES"/>
          </a:p>
        </p:txBody>
      </p:sp>
      <p:sp>
        <p:nvSpPr>
          <p:cNvPr id="5" name="TextBox 5"/>
          <p:cNvSpPr txBox="1"/>
          <p:nvPr/>
        </p:nvSpPr>
        <p:spPr>
          <a:xfrm>
            <a:off x="692377" y="2765648"/>
            <a:ext cx="3483260" cy="286040"/>
          </a:xfrm>
          <a:prstGeom prst="rect">
            <a:avLst/>
          </a:prstGeom>
        </p:spPr>
        <p:txBody>
          <a:bodyPr lIns="0" tIns="0" rIns="0" bIns="0" rtlCol="0" anchor="t">
            <a:spAutoFit/>
          </a:bodyPr>
          <a:lstStyle/>
          <a:p>
            <a:pPr lvl="0" algn="just">
              <a:lnSpc>
                <a:spcPts val="1201"/>
              </a:lnSpc>
              <a:spcBef>
                <a:spcPct val="0"/>
              </a:spcBef>
            </a:pPr>
            <a:r>
              <a:rPr lang="en-US" sz="857" b="1" i="1" dirty="0" smtClean="0">
                <a:solidFill>
                  <a:srgbClr val="000000"/>
                </a:solidFill>
                <a:latin typeface="Gotham Bold Italics"/>
                <a:ea typeface="Gotham Bold Italics"/>
                <a:cs typeface="Gotham Bold Italics"/>
                <a:sym typeface="Gotham Bold Italics"/>
              </a:rPr>
              <a:t>‘Andalucía </a:t>
            </a:r>
            <a:r>
              <a:rPr lang="en-US" sz="857" b="1" i="1" dirty="0" err="1" smtClean="0">
                <a:solidFill>
                  <a:srgbClr val="000000"/>
                </a:solidFill>
                <a:latin typeface="Gotham Bold Italics"/>
                <a:ea typeface="Gotham Bold Italics"/>
                <a:cs typeface="Gotham Bold Italics"/>
                <a:sym typeface="Gotham Bold Italics"/>
              </a:rPr>
              <a:t>vuela</a:t>
            </a:r>
            <a:r>
              <a:rPr lang="en-US" sz="857" b="1" i="1" dirty="0" smtClean="0">
                <a:solidFill>
                  <a:srgbClr val="000000"/>
                </a:solidFill>
                <a:latin typeface="Gotham Bold Italics"/>
                <a:ea typeface="Gotham Bold Italics"/>
                <a:cs typeface="Gotham Bold Italics"/>
                <a:sym typeface="Gotham Bold Italics"/>
              </a:rPr>
              <a:t>’ proposes the following for Android and </a:t>
            </a:r>
            <a:r>
              <a:rPr lang="en-US" sz="857" b="1" i="1" dirty="0" err="1" smtClean="0">
                <a:solidFill>
                  <a:srgbClr val="000000"/>
                </a:solidFill>
                <a:latin typeface="Gotham Bold Italics"/>
                <a:ea typeface="Gotham Bold Italics"/>
                <a:cs typeface="Gotham Bold Italics"/>
                <a:sym typeface="Gotham Bold Italics"/>
              </a:rPr>
              <a:t>iOS</a:t>
            </a:r>
            <a:r>
              <a:rPr lang="en-US" sz="857" b="1" i="1" dirty="0" smtClean="0">
                <a:solidFill>
                  <a:srgbClr val="000000"/>
                </a:solidFill>
                <a:latin typeface="Gotham Bold Italics"/>
                <a:ea typeface="Gotham Bold Italics"/>
                <a:cs typeface="Gotham Bold Italics"/>
                <a:sym typeface="Gotham Bold Italics"/>
              </a:rPr>
              <a:t>:</a:t>
            </a:r>
            <a:endParaRPr lang="en-US" sz="857" b="1" i="1" u="none" strike="noStrike" dirty="0">
              <a:solidFill>
                <a:srgbClr val="000000"/>
              </a:solidFill>
              <a:latin typeface="Gotham Bold Italics"/>
              <a:ea typeface="Gotham Bold Italics"/>
              <a:cs typeface="Gotham Bold Italics"/>
              <a:sym typeface="Gotham Bold Italics"/>
            </a:endParaRPr>
          </a:p>
          <a:p>
            <a:pPr marL="0" lvl="0" indent="0" algn="just">
              <a:lnSpc>
                <a:spcPts val="1061"/>
              </a:lnSpc>
              <a:spcBef>
                <a:spcPct val="0"/>
              </a:spcBef>
            </a:pPr>
            <a:endParaRPr lang="en-US" sz="857" b="1" i="1" u="none" strike="noStrike" dirty="0">
              <a:solidFill>
                <a:srgbClr val="000000"/>
              </a:solidFill>
              <a:latin typeface="Gotham Bold Italics"/>
              <a:ea typeface="Gotham Bold Italics"/>
              <a:cs typeface="Gotham Bold Italics"/>
              <a:sym typeface="Gotham Bold Italics"/>
            </a:endParaRPr>
          </a:p>
        </p:txBody>
      </p:sp>
      <p:sp>
        <p:nvSpPr>
          <p:cNvPr id="6" name="Freeform 6"/>
          <p:cNvSpPr/>
          <p:nvPr/>
        </p:nvSpPr>
        <p:spPr>
          <a:xfrm>
            <a:off x="2776311" y="3118452"/>
            <a:ext cx="1955565" cy="2018698"/>
          </a:xfrm>
          <a:custGeom>
            <a:avLst/>
            <a:gdLst/>
            <a:ahLst/>
            <a:cxnLst/>
            <a:rect l="l" t="t" r="r" b="b"/>
            <a:pathLst>
              <a:path w="1955565" h="1955565">
                <a:moveTo>
                  <a:pt x="0" y="0"/>
                </a:moveTo>
                <a:lnTo>
                  <a:pt x="1955565" y="0"/>
                </a:lnTo>
                <a:lnTo>
                  <a:pt x="1955565" y="1955565"/>
                </a:lnTo>
                <a:lnTo>
                  <a:pt x="0" y="1955565"/>
                </a:lnTo>
                <a:lnTo>
                  <a:pt x="0" y="0"/>
                </a:lnTo>
                <a:close/>
              </a:path>
            </a:pathLst>
          </a:custGeom>
          <a:blipFill>
            <a:blip r:embed="rId2" cstate="print">
              <a:alphaModFix amt="26000"/>
              <a:extLst>
                <a:ext uri="{96DAC541-7B7A-43D3-8B79-37D633B846F1}">
                  <asvg:svgBlip xmlns:asvg="http://schemas.microsoft.com/office/drawing/2016/SVG/main" xmlns="" r:embed="rId3"/>
                </a:ext>
              </a:extLst>
            </a:blip>
            <a:stretch>
              <a:fillRect/>
            </a:stretch>
          </a:blipFill>
        </p:spPr>
        <p:txBody>
          <a:bodyPr/>
          <a:lstStyle/>
          <a:p>
            <a:endParaRPr lang="es-ES"/>
          </a:p>
        </p:txBody>
      </p:sp>
      <p:sp>
        <p:nvSpPr>
          <p:cNvPr id="7" name="Freeform 7"/>
          <p:cNvSpPr/>
          <p:nvPr/>
        </p:nvSpPr>
        <p:spPr>
          <a:xfrm>
            <a:off x="2674878" y="3287577"/>
            <a:ext cx="202865" cy="296154"/>
          </a:xfrm>
          <a:custGeom>
            <a:avLst/>
            <a:gdLst/>
            <a:ahLst/>
            <a:cxnLst/>
            <a:rect l="l" t="t" r="r" b="b"/>
            <a:pathLst>
              <a:path w="202865" h="296154">
                <a:moveTo>
                  <a:pt x="0" y="0"/>
                </a:moveTo>
                <a:lnTo>
                  <a:pt x="202866" y="0"/>
                </a:lnTo>
                <a:lnTo>
                  <a:pt x="202866" y="296154"/>
                </a:lnTo>
                <a:lnTo>
                  <a:pt x="0" y="296154"/>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txBody>
          <a:bodyPr/>
          <a:lstStyle/>
          <a:p>
            <a:endParaRPr lang="es-ES"/>
          </a:p>
        </p:txBody>
      </p:sp>
      <p:sp>
        <p:nvSpPr>
          <p:cNvPr id="8" name="Freeform 8"/>
          <p:cNvSpPr/>
          <p:nvPr/>
        </p:nvSpPr>
        <p:spPr>
          <a:xfrm>
            <a:off x="2776311" y="3108858"/>
            <a:ext cx="1041052" cy="653592"/>
          </a:xfrm>
          <a:custGeom>
            <a:avLst/>
            <a:gdLst/>
            <a:ahLst/>
            <a:cxnLst/>
            <a:rect l="l" t="t" r="r" b="b"/>
            <a:pathLst>
              <a:path w="1041052" h="653592">
                <a:moveTo>
                  <a:pt x="0" y="0"/>
                </a:moveTo>
                <a:lnTo>
                  <a:pt x="1041052" y="0"/>
                </a:lnTo>
                <a:lnTo>
                  <a:pt x="1041052" y="653592"/>
                </a:lnTo>
                <a:lnTo>
                  <a:pt x="0" y="653592"/>
                </a:lnTo>
                <a:lnTo>
                  <a:pt x="0" y="0"/>
                </a:lnTo>
                <a:close/>
              </a:path>
            </a:pathLst>
          </a:custGeom>
          <a:blipFill>
            <a:blip r:embed="rId9" cstate="print"/>
            <a:stretch>
              <a:fillRect b="-19461"/>
            </a:stretch>
          </a:blipFill>
        </p:spPr>
        <p:txBody>
          <a:bodyPr/>
          <a:lstStyle/>
          <a:p>
            <a:endParaRPr lang="es-ES"/>
          </a:p>
        </p:txBody>
      </p:sp>
      <p:sp>
        <p:nvSpPr>
          <p:cNvPr id="9" name="TextBox 9"/>
          <p:cNvSpPr txBox="1"/>
          <p:nvPr/>
        </p:nvSpPr>
        <p:spPr>
          <a:xfrm>
            <a:off x="289592" y="601765"/>
            <a:ext cx="4658160" cy="1964640"/>
          </a:xfrm>
          <a:prstGeom prst="rect">
            <a:avLst/>
          </a:prstGeom>
        </p:spPr>
        <p:txBody>
          <a:bodyPr lIns="0" tIns="0" rIns="0" bIns="0" rtlCol="0" anchor="t">
            <a:spAutoFit/>
          </a:bodyPr>
          <a:lstStyle/>
          <a:p>
            <a:pPr marL="0" lvl="0" indent="0" algn="l">
              <a:lnSpc>
                <a:spcPts val="1061"/>
              </a:lnSpc>
              <a:spcBef>
                <a:spcPct val="0"/>
              </a:spcBef>
            </a:pPr>
            <a:endParaRPr dirty="0"/>
          </a:p>
          <a:p>
            <a:pPr marL="0" lvl="0" indent="0" algn="l">
              <a:lnSpc>
                <a:spcPts val="1061"/>
              </a:lnSpc>
              <a:spcBef>
                <a:spcPct val="0"/>
              </a:spcBef>
            </a:pPr>
            <a:endParaRPr dirty="0"/>
          </a:p>
          <a:p>
            <a:pPr marL="163651" lvl="1" indent="-81826">
              <a:lnSpc>
                <a:spcPts val="1061"/>
              </a:lnSpc>
              <a:spcBef>
                <a:spcPct val="0"/>
              </a:spcBef>
              <a:buFont typeface="Arial"/>
              <a:buChar char="•"/>
            </a:pPr>
            <a:r>
              <a:rPr lang="en-US" sz="757" dirty="0" smtClean="0">
                <a:solidFill>
                  <a:srgbClr val="000000"/>
                </a:solidFill>
                <a:latin typeface="Century Gothic Paneuropean"/>
                <a:ea typeface="Century Gothic Paneuropean"/>
                <a:cs typeface="Century Gothic Paneuropean"/>
                <a:sym typeface="Century Gothic Paneuropean"/>
              </a:rPr>
              <a:t>Organic Law 3/2018, of 5 December, on the Protection of Personal Data and Guarantee of Digital Rights. Official State Gazette no. 294, of 06/12/2018: </a:t>
            </a:r>
            <a:r>
              <a:rPr lang="en-US" sz="757" b="1" u="sng" strike="noStrike" dirty="0" smtClean="0">
                <a:solidFill>
                  <a:srgbClr val="000000"/>
                </a:solidFill>
                <a:latin typeface="Century Gothic Paneuropean Bold"/>
                <a:ea typeface="Century Gothic Paneuropean Bold"/>
                <a:cs typeface="Century Gothic Paneuropean Bold"/>
                <a:sym typeface="Century Gothic Paneuropean Bold"/>
                <a:hlinkClick r:id="rId10" tooltip="https://www.boe.es/buscar/act.php?id=BOE-A-2018-16673"/>
              </a:rPr>
              <a:t>https</a:t>
            </a:r>
            <a:r>
              <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10" tooltip="https://www.boe.es/buscar/act.php?id=BOE-A-2018-16673"/>
              </a:rPr>
              <a:t>://www.boe.es/buscar/act.php?id=BOE-A-2018-16673</a:t>
            </a:r>
          </a:p>
          <a:p>
            <a:pPr marL="0" lvl="0" indent="0" algn="l">
              <a:lnSpc>
                <a:spcPts val="1061"/>
              </a:lnSpc>
              <a:spcBef>
                <a:spcPct val="0"/>
              </a:spcBef>
            </a:pPr>
            <a:endPar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10" tooltip="https://www.boe.es/buscar/act.php?id=BOE-A-2018-16673"/>
            </a:endParaRPr>
          </a:p>
          <a:p>
            <a:pPr marL="163651" lvl="1" indent="-81826">
              <a:lnSpc>
                <a:spcPts val="1061"/>
              </a:lnSpc>
              <a:buFont typeface="Arial"/>
              <a:buChar char="•"/>
            </a:pPr>
            <a:r>
              <a:rPr lang="en-US" sz="757" dirty="0" err="1" smtClean="0">
                <a:solidFill>
                  <a:srgbClr val="000000"/>
                </a:solidFill>
                <a:latin typeface="Century Gothic Paneuropean"/>
                <a:ea typeface="Century Gothic Paneuropean"/>
                <a:cs typeface="Century Gothic Paneuropean"/>
                <a:sym typeface="Century Gothic Paneuropean"/>
              </a:rPr>
              <a:t>Legasa</a:t>
            </a:r>
            <a:r>
              <a:rPr lang="en-US" sz="757" dirty="0" smtClean="0">
                <a:solidFill>
                  <a:srgbClr val="000000"/>
                </a:solidFill>
                <a:latin typeface="Century Gothic Paneuropean"/>
                <a:ea typeface="Century Gothic Paneuropean"/>
                <a:cs typeface="Century Gothic Paneuropean"/>
                <a:sym typeface="Century Gothic Paneuropean"/>
              </a:rPr>
              <a:t>, Marta. (2019, 8 August). Teenagers on social media: how far can and should we spy on our children?: </a:t>
            </a:r>
            <a:r>
              <a:rPr lang="en-US" sz="757" b="1" u="sng" strike="noStrike" dirty="0" smtClean="0">
                <a:solidFill>
                  <a:srgbClr val="000000"/>
                </a:solidFill>
                <a:latin typeface="Century Gothic Paneuropean Bold"/>
                <a:ea typeface="Century Gothic Paneuropean Bold"/>
                <a:cs typeface="Century Gothic Paneuropean Bold"/>
                <a:sym typeface="Century Gothic Paneuropean Bold"/>
                <a:hlinkClick r:id="rId11" tooltip="https://www.uppers.es/ciencia-y-tecnologia/redes-sociales/redes-sociales-hijos-adeolescentes-controlar-espiar_18_2795895029.html"/>
              </a:rPr>
              <a:t>https</a:t>
            </a:r>
            <a:r>
              <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11" tooltip="https://www.uppers.es/ciencia-y-tecnologia/redes-sociales/redes-sociales-hijos-adeolescentes-controlar-espiar_18_2795895029.html"/>
              </a:rPr>
              <a:t>://www.uppers.es/ciencia-y-tecnologia/redes-sociales/redes-sociales-hijos-adeolescentescontrolar espiar_18_2795895029.html</a:t>
            </a:r>
          </a:p>
          <a:p>
            <a:pPr algn="l">
              <a:lnSpc>
                <a:spcPts val="1061"/>
              </a:lnSpc>
            </a:pPr>
            <a:endPar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11" tooltip="https://www.uppers.es/ciencia-y-tecnologia/redes-sociales/redes-sociales-hijos-adeolescentes-controlar-espiar_18_2795895029.html"/>
            </a:endParaRPr>
          </a:p>
          <a:p>
            <a:pPr marL="163651" lvl="1" indent="-81826">
              <a:lnSpc>
                <a:spcPts val="1061"/>
              </a:lnSpc>
              <a:buFont typeface="Arial"/>
              <a:buChar char="•"/>
            </a:pPr>
            <a:r>
              <a:rPr lang="en-US" sz="757" dirty="0" err="1" smtClean="0">
                <a:solidFill>
                  <a:srgbClr val="000000"/>
                </a:solidFill>
                <a:latin typeface="Century Gothic Paneuropean"/>
                <a:ea typeface="Century Gothic Paneuropean"/>
                <a:cs typeface="Century Gothic Paneuropean"/>
                <a:sym typeface="Century Gothic Paneuropean"/>
              </a:rPr>
              <a:t>Pantallas</a:t>
            </a:r>
            <a:r>
              <a:rPr lang="en-US" sz="757" dirty="0" smtClean="0">
                <a:solidFill>
                  <a:srgbClr val="000000"/>
                </a:solidFill>
                <a:latin typeface="Century Gothic Paneuropean"/>
                <a:ea typeface="Century Gothic Paneuropean"/>
                <a:cs typeface="Century Gothic Paneuropean"/>
                <a:sym typeface="Century Gothic Paneuropean"/>
              </a:rPr>
              <a:t> </a:t>
            </a:r>
            <a:r>
              <a:rPr lang="en-US" sz="757" dirty="0" err="1" smtClean="0">
                <a:solidFill>
                  <a:srgbClr val="000000"/>
                </a:solidFill>
                <a:latin typeface="Century Gothic Paneuropean"/>
                <a:ea typeface="Century Gothic Paneuropean"/>
                <a:cs typeface="Century Gothic Paneuropean"/>
                <a:sym typeface="Century Gothic Paneuropean"/>
              </a:rPr>
              <a:t>amigas</a:t>
            </a:r>
            <a:r>
              <a:rPr lang="en-US" sz="757" dirty="0" smtClean="0">
                <a:solidFill>
                  <a:srgbClr val="000000"/>
                </a:solidFill>
                <a:latin typeface="Century Gothic Paneuropean"/>
                <a:ea typeface="Century Gothic Paneuropean"/>
                <a:cs typeface="Century Gothic Paneuropean"/>
                <a:sym typeface="Century Gothic Paneuropean"/>
              </a:rPr>
              <a:t>. (2022, 28 September). Minors and social media: what is the minimum age for each one?</a:t>
            </a:r>
            <a:r>
              <a:rPr lang="en-US" sz="757" b="1" u="none" strike="noStrike" dirty="0" smtClean="0">
                <a:solidFill>
                  <a:srgbClr val="000000"/>
                </a:solidFill>
                <a:latin typeface="Century Gothic Paneuropean Bold"/>
                <a:ea typeface="Century Gothic Paneuropean Bold"/>
                <a:cs typeface="Century Gothic Paneuropean Bold"/>
                <a:sym typeface="Century Gothic Paneuropean Bold"/>
              </a:rPr>
              <a:t>     </a:t>
            </a:r>
            <a:r>
              <a:rPr lang="en-US" sz="757" b="1" u="sng" strike="noStrike" dirty="0" smtClean="0">
                <a:solidFill>
                  <a:srgbClr val="000000"/>
                </a:solidFill>
                <a:latin typeface="Century Gothic Paneuropean Bold"/>
                <a:ea typeface="Century Gothic Paneuropean Bold"/>
                <a:cs typeface="Century Gothic Paneuropean Bold"/>
                <a:sym typeface="Century Gothic Paneuropean Bold"/>
                <a:hlinkClick r:id="rId12" tooltip="https://www.pantallasamigas.net/menores-redes-sociales-edad-minima-datos-personales/"/>
              </a:rPr>
              <a:t> </a:t>
            </a:r>
            <a:r>
              <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12" tooltip="https://www.pantallasamigas.net/menores-redes-sociales-edad-minima-datos-personales/"/>
              </a:rPr>
              <a:t>https://www.pantallasamigas.net/menores-redes-sociales-edad-minima-datos-personales/</a:t>
            </a:r>
          </a:p>
          <a:p>
            <a:pPr algn="l">
              <a:lnSpc>
                <a:spcPts val="1061"/>
              </a:lnSpc>
            </a:pPr>
            <a:endParaRPr lang="en-US" sz="757" b="1" u="sng" strike="noStrike" dirty="0">
              <a:solidFill>
                <a:srgbClr val="000000"/>
              </a:solidFill>
              <a:latin typeface="Century Gothic Paneuropean Bold"/>
              <a:ea typeface="Century Gothic Paneuropean Bold"/>
              <a:cs typeface="Century Gothic Paneuropean Bold"/>
              <a:sym typeface="Century Gothic Paneuropean Bold"/>
              <a:hlinkClick r:id="rId12" tooltip="https://www.pantallasamigas.net/menores-redes-sociales-edad-minima-datos-personales/"/>
            </a:endParaRPr>
          </a:p>
        </p:txBody>
      </p:sp>
      <p:sp>
        <p:nvSpPr>
          <p:cNvPr id="10" name="TextBox 10"/>
          <p:cNvSpPr txBox="1"/>
          <p:nvPr/>
        </p:nvSpPr>
        <p:spPr>
          <a:xfrm>
            <a:off x="2927350" y="3765550"/>
            <a:ext cx="1689785" cy="1380506"/>
          </a:xfrm>
          <a:prstGeom prst="rect">
            <a:avLst/>
          </a:prstGeom>
        </p:spPr>
        <p:txBody>
          <a:bodyPr lIns="0" tIns="0" rIns="0" bIns="0" rtlCol="0" anchor="t">
            <a:spAutoFit/>
          </a:bodyPr>
          <a:lstStyle/>
          <a:p>
            <a:pPr lvl="0" algn="just">
              <a:lnSpc>
                <a:spcPts val="887"/>
              </a:lnSpc>
              <a:spcBef>
                <a:spcPct val="0"/>
              </a:spcBef>
            </a:pPr>
            <a:r>
              <a:rPr lang="en-US" sz="634" dirty="0" smtClean="0">
                <a:solidFill>
                  <a:srgbClr val="000000"/>
                </a:solidFill>
                <a:latin typeface="Balsamiq Sans"/>
                <a:ea typeface="Balsamiq Sans"/>
                <a:cs typeface="Balsamiq Sans"/>
                <a:sym typeface="Balsamiq Sans"/>
              </a:rPr>
              <a:t>When you download the app, you will need to link it to that account. All restrictions set for that account will be available on the devices linked to This way, when you download it, you will have to link the app to that account. All restrictions set for this account will be available on the devices linked to it. It allows you to: block Internet searches, know how much time children spend using an app, track the device to know where it is at all times, or block the download of certain applications. No cost.</a:t>
            </a:r>
            <a:endParaRPr lang="en-US" sz="634" u="none" strike="noStrike" dirty="0">
              <a:solidFill>
                <a:srgbClr val="000000"/>
              </a:solidFill>
              <a:latin typeface="Balsamiq Sans"/>
              <a:ea typeface="Balsamiq Sans"/>
              <a:cs typeface="Balsamiq Sans"/>
              <a:sym typeface="Balsamiq Sans"/>
            </a:endParaRPr>
          </a:p>
        </p:txBody>
      </p:sp>
      <p:sp>
        <p:nvSpPr>
          <p:cNvPr id="11" name="Freeform 11"/>
          <p:cNvSpPr/>
          <p:nvPr/>
        </p:nvSpPr>
        <p:spPr>
          <a:xfrm rot="-2981304">
            <a:off x="3982328" y="4108910"/>
            <a:ext cx="2829753" cy="1908797"/>
          </a:xfrm>
          <a:custGeom>
            <a:avLst/>
            <a:gdLst/>
            <a:ahLst/>
            <a:cxnLst/>
            <a:rect l="l" t="t" r="r" b="b"/>
            <a:pathLst>
              <a:path w="2829753" h="1908797">
                <a:moveTo>
                  <a:pt x="0" y="0"/>
                </a:moveTo>
                <a:lnTo>
                  <a:pt x="2829753" y="0"/>
                </a:lnTo>
                <a:lnTo>
                  <a:pt x="2829753" y="1908797"/>
                </a:lnTo>
                <a:lnTo>
                  <a:pt x="0" y="1908797"/>
                </a:lnTo>
                <a:lnTo>
                  <a:pt x="0" y="0"/>
                </a:lnTo>
                <a:close/>
              </a:path>
            </a:pathLst>
          </a:custGeom>
          <a:blipFill>
            <a:blip r:embed="rId13" cstate="print">
              <a:extLst>
                <a:ext uri="{96DAC541-7B7A-43D3-8B79-37D633B846F1}">
                  <asvg:svgBlip xmlns:asvg="http://schemas.microsoft.com/office/drawing/2016/SVG/main" xmlns="" r:embed="rId14"/>
                </a:ext>
              </a:extLst>
            </a:blip>
            <a:stretch>
              <a:fillRect/>
            </a:stretch>
          </a:blipFill>
          <a:ln cap="rnd">
            <a:noFill/>
            <a:prstDash val="solid"/>
            <a:round/>
          </a:ln>
        </p:spPr>
        <p:txBody>
          <a:bodyPr/>
          <a:lstStyle/>
          <a:p>
            <a:endParaRPr lang="es-ES"/>
          </a:p>
        </p:txBody>
      </p:sp>
      <p:sp>
        <p:nvSpPr>
          <p:cNvPr id="12" name="Freeform 12"/>
          <p:cNvSpPr/>
          <p:nvPr/>
        </p:nvSpPr>
        <p:spPr>
          <a:xfrm>
            <a:off x="4423287" y="2784698"/>
            <a:ext cx="620506" cy="620506"/>
          </a:xfrm>
          <a:custGeom>
            <a:avLst/>
            <a:gdLst/>
            <a:ahLst/>
            <a:cxnLst/>
            <a:rect l="l" t="t" r="r" b="b"/>
            <a:pathLst>
              <a:path w="620506" h="620506">
                <a:moveTo>
                  <a:pt x="0" y="0"/>
                </a:moveTo>
                <a:lnTo>
                  <a:pt x="620506" y="0"/>
                </a:lnTo>
                <a:lnTo>
                  <a:pt x="620506" y="620506"/>
                </a:lnTo>
                <a:lnTo>
                  <a:pt x="0" y="620506"/>
                </a:lnTo>
                <a:lnTo>
                  <a:pt x="0" y="0"/>
                </a:lnTo>
                <a:close/>
              </a:path>
            </a:pathLst>
          </a:custGeom>
          <a:blipFill>
            <a:blip r:embed="rId15" cstate="print">
              <a:extLst>
                <a:ext uri="{96DAC541-7B7A-43D3-8B79-37D633B846F1}">
                  <asvg:svgBlip xmlns:asvg="http://schemas.microsoft.com/office/drawing/2016/SVG/main" xmlns="" r:embed="rId16"/>
                </a:ext>
              </a:extLst>
            </a:blip>
            <a:stretch>
              <a:fillRect/>
            </a:stretch>
          </a:blipFill>
        </p:spPr>
        <p:txBody>
          <a:bodyPr/>
          <a:lstStyle/>
          <a:p>
            <a:endParaRPr lang="es-ES"/>
          </a:p>
        </p:txBody>
      </p:sp>
      <p:sp>
        <p:nvSpPr>
          <p:cNvPr id="13" name="TextBox 13"/>
          <p:cNvSpPr txBox="1"/>
          <p:nvPr/>
        </p:nvSpPr>
        <p:spPr>
          <a:xfrm>
            <a:off x="705611" y="2412474"/>
            <a:ext cx="4393136" cy="246862"/>
          </a:xfrm>
          <a:prstGeom prst="rect">
            <a:avLst/>
          </a:prstGeom>
        </p:spPr>
        <p:txBody>
          <a:bodyPr lIns="0" tIns="0" rIns="0" bIns="0" rtlCol="0" anchor="t">
            <a:spAutoFit/>
          </a:bodyPr>
          <a:lstStyle/>
          <a:p>
            <a:pPr lvl="0">
              <a:lnSpc>
                <a:spcPts val="2054"/>
              </a:lnSpc>
              <a:spcBef>
                <a:spcPct val="0"/>
              </a:spcBef>
            </a:pPr>
            <a:r>
              <a:rPr lang="en-US" sz="1467" spc="-80" dirty="0" smtClean="0">
                <a:solidFill>
                  <a:srgbClr val="000000"/>
                </a:solidFill>
                <a:latin typeface="Hachi Maru Pop"/>
                <a:ea typeface="Hachi Maru Pop"/>
                <a:cs typeface="Hachi Maru Pop"/>
                <a:sym typeface="Hachi Maru Pop"/>
              </a:rPr>
              <a:t>Some parental control systems</a:t>
            </a:r>
            <a:endParaRPr lang="en-US" sz="1467" u="none" strike="noStrike" spc="-80" dirty="0">
              <a:solidFill>
                <a:srgbClr val="000000"/>
              </a:solidFill>
              <a:latin typeface="Hachi Maru Pop"/>
              <a:ea typeface="Hachi Maru Pop"/>
              <a:cs typeface="Hachi Maru Pop"/>
              <a:sym typeface="Hachi Maru Pop"/>
            </a:endParaRPr>
          </a:p>
        </p:txBody>
      </p:sp>
      <p:sp>
        <p:nvSpPr>
          <p:cNvPr id="14" name="TextBox 14"/>
          <p:cNvSpPr txBox="1"/>
          <p:nvPr/>
        </p:nvSpPr>
        <p:spPr>
          <a:xfrm>
            <a:off x="179010" y="2412474"/>
            <a:ext cx="526602" cy="216357"/>
          </a:xfrm>
          <a:prstGeom prst="rect">
            <a:avLst/>
          </a:prstGeom>
        </p:spPr>
        <p:txBody>
          <a:bodyPr lIns="0" tIns="0" rIns="0" bIns="0" rtlCol="0" anchor="t">
            <a:spAutoFit/>
          </a:bodyPr>
          <a:lstStyle/>
          <a:p>
            <a:pPr marL="0" lvl="0" indent="0" algn="ctr">
              <a:lnSpc>
                <a:spcPts val="1753"/>
              </a:lnSpc>
              <a:spcBef>
                <a:spcPct val="0"/>
              </a:spcBef>
            </a:pPr>
            <a:r>
              <a:rPr lang="en-US" sz="1318">
                <a:solidFill>
                  <a:srgbClr val="000000"/>
                </a:solidFill>
                <a:latin typeface="Hachi Maru Pop"/>
                <a:ea typeface="Hachi Maru Pop"/>
                <a:cs typeface="Hachi Maru Pop"/>
                <a:sym typeface="Hachi Maru Pop"/>
              </a:rPr>
              <a:t>7.1</a:t>
            </a:r>
          </a:p>
        </p:txBody>
      </p:sp>
      <p:sp>
        <p:nvSpPr>
          <p:cNvPr id="15" name="TextBox 15"/>
          <p:cNvSpPr txBox="1"/>
          <p:nvPr/>
        </p:nvSpPr>
        <p:spPr>
          <a:xfrm>
            <a:off x="566841" y="3608531"/>
            <a:ext cx="1668191" cy="1033873"/>
          </a:xfrm>
          <a:prstGeom prst="rect">
            <a:avLst/>
          </a:prstGeom>
        </p:spPr>
        <p:txBody>
          <a:bodyPr lIns="0" tIns="0" rIns="0" bIns="0" rtlCol="0" anchor="t">
            <a:spAutoFit/>
          </a:bodyPr>
          <a:lstStyle/>
          <a:p>
            <a:pPr lvl="0" algn="just">
              <a:lnSpc>
                <a:spcPts val="920"/>
              </a:lnSpc>
              <a:spcBef>
                <a:spcPct val="0"/>
              </a:spcBef>
            </a:pPr>
            <a:r>
              <a:rPr lang="en-US" sz="657" b="1" dirty="0" smtClean="0">
                <a:solidFill>
                  <a:srgbClr val="000000"/>
                </a:solidFill>
                <a:latin typeface="Balsamiq Sans Bold"/>
                <a:ea typeface="Balsamiq Sans Bold"/>
                <a:cs typeface="Balsamiq Sans Bold"/>
                <a:sym typeface="Balsamiq Sans Bold"/>
              </a:rPr>
              <a:t>The aim of this app is to monitor the activity of minors on social media. By downloading the app and entering the login details for the various social media platforms on which they have accounts, you can select the notifications you want to receive: messages sent, photos posted, etc. It offers a free one-month trial. After this period, the monthly cost is 8€.</a:t>
            </a:r>
            <a:endParaRPr lang="en-US" sz="657" u="none" strike="noStrike" dirty="0">
              <a:solidFill>
                <a:srgbClr val="000000"/>
              </a:solidFill>
              <a:latin typeface="Balsamiq Sans"/>
              <a:ea typeface="Balsamiq Sans"/>
              <a:cs typeface="Balsamiq Sans"/>
              <a:sym typeface="Balsamiq Sans"/>
            </a:endParaRPr>
          </a:p>
        </p:txBody>
      </p:sp>
      <p:sp>
        <p:nvSpPr>
          <p:cNvPr id="16" name="TextBox 16"/>
          <p:cNvSpPr txBox="1"/>
          <p:nvPr/>
        </p:nvSpPr>
        <p:spPr>
          <a:xfrm>
            <a:off x="3558106" y="3376629"/>
            <a:ext cx="1043924" cy="227242"/>
          </a:xfrm>
          <a:prstGeom prst="rect">
            <a:avLst/>
          </a:prstGeom>
        </p:spPr>
        <p:txBody>
          <a:bodyPr lIns="0" tIns="0" rIns="0" bIns="0" rtlCol="0" anchor="t">
            <a:spAutoFit/>
          </a:bodyPr>
          <a:lstStyle/>
          <a:p>
            <a:pPr lvl="0" algn="ctr">
              <a:lnSpc>
                <a:spcPts val="920"/>
              </a:lnSpc>
              <a:spcBef>
                <a:spcPct val="0"/>
              </a:spcBef>
            </a:pPr>
            <a:r>
              <a:rPr lang="en-US" sz="657" b="1" dirty="0" smtClean="0">
                <a:solidFill>
                  <a:srgbClr val="000000"/>
                </a:solidFill>
                <a:latin typeface="Balsamiq Sans Bold"/>
                <a:ea typeface="Balsamiq Sans Bold"/>
                <a:cs typeface="Balsamiq Sans Bold"/>
                <a:sym typeface="Balsamiq Sans Bold"/>
              </a:rPr>
              <a:t>A Gmail email account is required.</a:t>
            </a:r>
            <a:endParaRPr lang="en-US" sz="657" b="1" u="none" strike="noStrike" dirty="0">
              <a:solidFill>
                <a:srgbClr val="000000"/>
              </a:solidFill>
              <a:latin typeface="Balsamiq Sans Bold"/>
              <a:ea typeface="Balsamiq Sans Bold"/>
              <a:cs typeface="Balsamiq Sans Bold"/>
              <a:sym typeface="Balsamiq Sans Bold"/>
            </a:endParaRPr>
          </a:p>
        </p:txBody>
      </p:sp>
      <p:sp>
        <p:nvSpPr>
          <p:cNvPr id="17" name="TextBox 17"/>
          <p:cNvSpPr txBox="1"/>
          <p:nvPr/>
        </p:nvSpPr>
        <p:spPr>
          <a:xfrm>
            <a:off x="5060541" y="5072433"/>
            <a:ext cx="172492" cy="155613"/>
          </a:xfrm>
          <a:prstGeom prst="rect">
            <a:avLst/>
          </a:prstGeom>
        </p:spPr>
        <p:txBody>
          <a:bodyPr lIns="0" tIns="0" rIns="0" bIns="0" rtlCol="0" anchor="t">
            <a:spAutoFit/>
          </a:bodyPr>
          <a:lstStyle/>
          <a:p>
            <a:pPr algn="ctr">
              <a:lnSpc>
                <a:spcPts val="1397"/>
              </a:lnSpc>
            </a:pPr>
            <a:r>
              <a:rPr lang="en-US" sz="998">
                <a:solidFill>
                  <a:srgbClr val="FFFFFF"/>
                </a:solidFill>
                <a:latin typeface="Century Gothic Paneuropean"/>
                <a:ea typeface="Century Gothic Paneuropean"/>
                <a:cs typeface="Century Gothic Paneuropean"/>
                <a:sym typeface="Century Gothic Paneuropean"/>
              </a:rPr>
              <a:t>24.</a:t>
            </a:r>
          </a:p>
        </p:txBody>
      </p:sp>
      <p:sp>
        <p:nvSpPr>
          <p:cNvPr id="18" name="Freeform 18"/>
          <p:cNvSpPr/>
          <p:nvPr/>
        </p:nvSpPr>
        <p:spPr>
          <a:xfrm>
            <a:off x="4322107" y="271152"/>
            <a:ext cx="773558" cy="500487"/>
          </a:xfrm>
          <a:custGeom>
            <a:avLst/>
            <a:gdLst/>
            <a:ahLst/>
            <a:cxnLst/>
            <a:rect l="l" t="t" r="r" b="b"/>
            <a:pathLst>
              <a:path w="773558" h="500487">
                <a:moveTo>
                  <a:pt x="0" y="0"/>
                </a:moveTo>
                <a:lnTo>
                  <a:pt x="773557" y="0"/>
                </a:lnTo>
                <a:lnTo>
                  <a:pt x="773557" y="500486"/>
                </a:lnTo>
                <a:lnTo>
                  <a:pt x="0" y="500486"/>
                </a:lnTo>
                <a:lnTo>
                  <a:pt x="0" y="0"/>
                </a:lnTo>
                <a:close/>
              </a:path>
            </a:pathLst>
          </a:custGeom>
          <a:blipFill>
            <a:blip r:embed="rId17" cstate="print"/>
            <a:stretch>
              <a:fillRect l="-4680" t="-13744" r="-4227" b="-16999"/>
            </a:stretch>
          </a:blipFill>
        </p:spPr>
        <p:txBody>
          <a:bodyPr/>
          <a:lstStyle/>
          <a:p>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0065" y="851081"/>
            <a:ext cx="1955565" cy="1955565"/>
          </a:xfrm>
          <a:custGeom>
            <a:avLst/>
            <a:gdLst/>
            <a:ahLst/>
            <a:cxnLst/>
            <a:rect l="l" t="t" r="r" b="b"/>
            <a:pathLst>
              <a:path w="1955565" h="1955565">
                <a:moveTo>
                  <a:pt x="0" y="0"/>
                </a:moveTo>
                <a:lnTo>
                  <a:pt x="1955565" y="0"/>
                </a:lnTo>
                <a:lnTo>
                  <a:pt x="1955565" y="1955565"/>
                </a:lnTo>
                <a:lnTo>
                  <a:pt x="0" y="1955565"/>
                </a:lnTo>
                <a:lnTo>
                  <a:pt x="0" y="0"/>
                </a:lnTo>
                <a:close/>
              </a:path>
            </a:pathLst>
          </a:custGeom>
          <a:blipFill>
            <a:blip r:embed="rId2" cstate="print">
              <a:alphaModFix amt="26000"/>
              <a:extLst>
                <a:ext uri="{96DAC541-7B7A-43D3-8B79-37D633B846F1}">
                  <asvg:svgBlip xmlns:asvg="http://schemas.microsoft.com/office/drawing/2016/SVG/main" xmlns="" r:embed="rId3"/>
                </a:ext>
              </a:extLst>
            </a:blip>
            <a:stretch>
              <a:fillRect/>
            </a:stretch>
          </a:blipFill>
        </p:spPr>
        <p:txBody>
          <a:bodyPr/>
          <a:lstStyle/>
          <a:p>
            <a:endParaRPr lang="es-ES"/>
          </a:p>
        </p:txBody>
      </p:sp>
      <p:sp>
        <p:nvSpPr>
          <p:cNvPr id="3" name="Freeform 3"/>
          <p:cNvSpPr/>
          <p:nvPr/>
        </p:nvSpPr>
        <p:spPr>
          <a:xfrm>
            <a:off x="427438" y="808418"/>
            <a:ext cx="225124" cy="307337"/>
          </a:xfrm>
          <a:custGeom>
            <a:avLst/>
            <a:gdLst/>
            <a:ahLst/>
            <a:cxnLst/>
            <a:rect l="l" t="t" r="r" b="b"/>
            <a:pathLst>
              <a:path w="225124" h="307337">
                <a:moveTo>
                  <a:pt x="0" y="0"/>
                </a:moveTo>
                <a:lnTo>
                  <a:pt x="225124" y="0"/>
                </a:lnTo>
                <a:lnTo>
                  <a:pt x="225124" y="307337"/>
                </a:lnTo>
                <a:lnTo>
                  <a:pt x="0" y="307337"/>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4" name="Freeform 4"/>
          <p:cNvSpPr/>
          <p:nvPr/>
        </p:nvSpPr>
        <p:spPr>
          <a:xfrm>
            <a:off x="904605" y="646646"/>
            <a:ext cx="1006606" cy="950684"/>
          </a:xfrm>
          <a:custGeom>
            <a:avLst/>
            <a:gdLst/>
            <a:ahLst/>
            <a:cxnLst/>
            <a:rect l="l" t="t" r="r" b="b"/>
            <a:pathLst>
              <a:path w="1006606" h="950684">
                <a:moveTo>
                  <a:pt x="0" y="0"/>
                </a:moveTo>
                <a:lnTo>
                  <a:pt x="1006606" y="0"/>
                </a:lnTo>
                <a:lnTo>
                  <a:pt x="1006606" y="950683"/>
                </a:lnTo>
                <a:lnTo>
                  <a:pt x="0" y="950683"/>
                </a:lnTo>
                <a:lnTo>
                  <a:pt x="0" y="0"/>
                </a:lnTo>
                <a:close/>
              </a:path>
            </a:pathLst>
          </a:custGeom>
          <a:blipFill>
            <a:blip r:embed="rId6" cstate="print"/>
            <a:stretch>
              <a:fillRect/>
            </a:stretch>
          </a:blipFill>
        </p:spPr>
        <p:txBody>
          <a:bodyPr/>
          <a:lstStyle/>
          <a:p>
            <a:endParaRPr lang="es-ES"/>
          </a:p>
        </p:txBody>
      </p:sp>
      <p:sp>
        <p:nvSpPr>
          <p:cNvPr id="5" name="Freeform 5"/>
          <p:cNvSpPr/>
          <p:nvPr/>
        </p:nvSpPr>
        <p:spPr>
          <a:xfrm>
            <a:off x="2816303" y="1379812"/>
            <a:ext cx="1882246" cy="1882246"/>
          </a:xfrm>
          <a:custGeom>
            <a:avLst/>
            <a:gdLst/>
            <a:ahLst/>
            <a:cxnLst/>
            <a:rect l="l" t="t" r="r" b="b"/>
            <a:pathLst>
              <a:path w="1882246" h="1882246">
                <a:moveTo>
                  <a:pt x="0" y="0"/>
                </a:moveTo>
                <a:lnTo>
                  <a:pt x="1882247" y="0"/>
                </a:lnTo>
                <a:lnTo>
                  <a:pt x="1882247" y="1882247"/>
                </a:lnTo>
                <a:lnTo>
                  <a:pt x="0" y="1882247"/>
                </a:lnTo>
                <a:lnTo>
                  <a:pt x="0" y="0"/>
                </a:lnTo>
                <a:close/>
              </a:path>
            </a:pathLst>
          </a:custGeom>
          <a:blipFill>
            <a:blip r:embed="rId7" cstate="print">
              <a:alphaModFix amt="26000"/>
              <a:extLst>
                <a:ext uri="{96DAC541-7B7A-43D3-8B79-37D633B846F1}">
                  <asvg:svgBlip xmlns:asvg="http://schemas.microsoft.com/office/drawing/2016/SVG/main" xmlns="" r:embed="rId3"/>
                </a:ext>
              </a:extLst>
            </a:blip>
            <a:stretch>
              <a:fillRect/>
            </a:stretch>
          </a:blipFill>
        </p:spPr>
        <p:txBody>
          <a:bodyPr/>
          <a:lstStyle/>
          <a:p>
            <a:endParaRPr lang="es-ES"/>
          </a:p>
        </p:txBody>
      </p:sp>
      <p:sp>
        <p:nvSpPr>
          <p:cNvPr id="6" name="Freeform 6"/>
          <p:cNvSpPr/>
          <p:nvPr/>
        </p:nvSpPr>
        <p:spPr>
          <a:xfrm>
            <a:off x="2662861" y="1537610"/>
            <a:ext cx="319809" cy="360857"/>
          </a:xfrm>
          <a:custGeom>
            <a:avLst/>
            <a:gdLst/>
            <a:ahLst/>
            <a:cxnLst/>
            <a:rect l="l" t="t" r="r" b="b"/>
            <a:pathLst>
              <a:path w="319809" h="360857">
                <a:moveTo>
                  <a:pt x="0" y="0"/>
                </a:moveTo>
                <a:lnTo>
                  <a:pt x="319810" y="0"/>
                </a:lnTo>
                <a:lnTo>
                  <a:pt x="319810" y="360856"/>
                </a:lnTo>
                <a:lnTo>
                  <a:pt x="0" y="360856"/>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7" name="Freeform 7"/>
          <p:cNvSpPr/>
          <p:nvPr/>
        </p:nvSpPr>
        <p:spPr>
          <a:xfrm>
            <a:off x="2997046" y="1369735"/>
            <a:ext cx="1520761" cy="855971"/>
          </a:xfrm>
          <a:custGeom>
            <a:avLst/>
            <a:gdLst/>
            <a:ahLst/>
            <a:cxnLst/>
            <a:rect l="l" t="t" r="r" b="b"/>
            <a:pathLst>
              <a:path w="1520761" h="855971">
                <a:moveTo>
                  <a:pt x="0" y="0"/>
                </a:moveTo>
                <a:lnTo>
                  <a:pt x="1520761" y="0"/>
                </a:lnTo>
                <a:lnTo>
                  <a:pt x="1520761" y="855971"/>
                </a:lnTo>
                <a:lnTo>
                  <a:pt x="0" y="855971"/>
                </a:lnTo>
                <a:lnTo>
                  <a:pt x="0" y="0"/>
                </a:lnTo>
                <a:close/>
              </a:path>
            </a:pathLst>
          </a:custGeom>
          <a:blipFill>
            <a:blip r:embed="rId10" cstate="print"/>
            <a:stretch>
              <a:fillRect/>
            </a:stretch>
          </a:blipFill>
        </p:spPr>
        <p:txBody>
          <a:bodyPr/>
          <a:lstStyle/>
          <a:p>
            <a:endParaRPr lang="es-ES"/>
          </a:p>
        </p:txBody>
      </p:sp>
      <p:sp>
        <p:nvSpPr>
          <p:cNvPr id="8" name="Freeform 8"/>
          <p:cNvSpPr/>
          <p:nvPr/>
        </p:nvSpPr>
        <p:spPr>
          <a:xfrm>
            <a:off x="480065" y="3125231"/>
            <a:ext cx="2048880" cy="2048880"/>
          </a:xfrm>
          <a:custGeom>
            <a:avLst/>
            <a:gdLst/>
            <a:ahLst/>
            <a:cxnLst/>
            <a:rect l="l" t="t" r="r" b="b"/>
            <a:pathLst>
              <a:path w="2048880" h="2048880">
                <a:moveTo>
                  <a:pt x="0" y="0"/>
                </a:moveTo>
                <a:lnTo>
                  <a:pt x="2048880" y="0"/>
                </a:lnTo>
                <a:lnTo>
                  <a:pt x="2048880" y="2048880"/>
                </a:lnTo>
                <a:lnTo>
                  <a:pt x="0" y="2048880"/>
                </a:lnTo>
                <a:lnTo>
                  <a:pt x="0" y="0"/>
                </a:lnTo>
                <a:close/>
              </a:path>
            </a:pathLst>
          </a:custGeom>
          <a:blipFill>
            <a:blip r:embed="rId11" cstate="print">
              <a:alphaModFix amt="26000"/>
              <a:extLst>
                <a:ext uri="{96DAC541-7B7A-43D3-8B79-37D633B846F1}">
                  <asvg:svgBlip xmlns:asvg="http://schemas.microsoft.com/office/drawing/2016/SVG/main" xmlns="" r:embed="rId3"/>
                </a:ext>
              </a:extLst>
            </a:blip>
            <a:stretch>
              <a:fillRect/>
            </a:stretch>
          </a:blipFill>
        </p:spPr>
        <p:txBody>
          <a:bodyPr/>
          <a:lstStyle/>
          <a:p>
            <a:endParaRPr lang="es-ES"/>
          </a:p>
        </p:txBody>
      </p:sp>
      <p:sp>
        <p:nvSpPr>
          <p:cNvPr id="9" name="Freeform 9"/>
          <p:cNvSpPr/>
          <p:nvPr/>
        </p:nvSpPr>
        <p:spPr>
          <a:xfrm>
            <a:off x="399199" y="3063821"/>
            <a:ext cx="281602" cy="372983"/>
          </a:xfrm>
          <a:custGeom>
            <a:avLst/>
            <a:gdLst/>
            <a:ahLst/>
            <a:cxnLst/>
            <a:rect l="l" t="t" r="r" b="b"/>
            <a:pathLst>
              <a:path w="281602" h="372983">
                <a:moveTo>
                  <a:pt x="0" y="0"/>
                </a:moveTo>
                <a:lnTo>
                  <a:pt x="281602" y="0"/>
                </a:lnTo>
                <a:lnTo>
                  <a:pt x="281602" y="372983"/>
                </a:lnTo>
                <a:lnTo>
                  <a:pt x="0" y="372983"/>
                </a:lnTo>
                <a:lnTo>
                  <a:pt x="0" y="0"/>
                </a:lnTo>
                <a:close/>
              </a:path>
            </a:pathLst>
          </a:custGeom>
          <a:blipFill>
            <a:blip r:embed="rId12" cstate="print">
              <a:extLst>
                <a:ext uri="{96DAC541-7B7A-43D3-8B79-37D633B846F1}">
                  <asvg:svgBlip xmlns:asvg="http://schemas.microsoft.com/office/drawing/2016/SVG/main" xmlns="" r:embed="rId13"/>
                </a:ext>
              </a:extLst>
            </a:blip>
            <a:stretch>
              <a:fillRect/>
            </a:stretch>
          </a:blipFill>
        </p:spPr>
        <p:txBody>
          <a:bodyPr/>
          <a:lstStyle/>
          <a:p>
            <a:endParaRPr lang="es-ES"/>
          </a:p>
        </p:txBody>
      </p:sp>
      <p:sp>
        <p:nvSpPr>
          <p:cNvPr id="10" name="Freeform 10"/>
          <p:cNvSpPr/>
          <p:nvPr/>
        </p:nvSpPr>
        <p:spPr>
          <a:xfrm>
            <a:off x="851314" y="3262059"/>
            <a:ext cx="1306383" cy="653510"/>
          </a:xfrm>
          <a:custGeom>
            <a:avLst/>
            <a:gdLst/>
            <a:ahLst/>
            <a:cxnLst/>
            <a:rect l="l" t="t" r="r" b="b"/>
            <a:pathLst>
              <a:path w="1306383" h="653510">
                <a:moveTo>
                  <a:pt x="0" y="0"/>
                </a:moveTo>
                <a:lnTo>
                  <a:pt x="1306383" y="0"/>
                </a:lnTo>
                <a:lnTo>
                  <a:pt x="1306383" y="653510"/>
                </a:lnTo>
                <a:lnTo>
                  <a:pt x="0" y="653510"/>
                </a:lnTo>
                <a:lnTo>
                  <a:pt x="0" y="0"/>
                </a:lnTo>
                <a:close/>
              </a:path>
            </a:pathLst>
          </a:custGeom>
          <a:blipFill>
            <a:blip r:embed="rId14" cstate="print"/>
            <a:stretch>
              <a:fillRect/>
            </a:stretch>
          </a:blipFill>
        </p:spPr>
        <p:txBody>
          <a:bodyPr/>
          <a:lstStyle/>
          <a:p>
            <a:endParaRPr lang="es-ES"/>
          </a:p>
        </p:txBody>
      </p:sp>
      <p:sp>
        <p:nvSpPr>
          <p:cNvPr id="11" name="Freeform 11"/>
          <p:cNvSpPr/>
          <p:nvPr/>
        </p:nvSpPr>
        <p:spPr>
          <a:xfrm rot="-1788669">
            <a:off x="3445124" y="4291889"/>
            <a:ext cx="2829753" cy="1872313"/>
          </a:xfrm>
          <a:custGeom>
            <a:avLst/>
            <a:gdLst/>
            <a:ahLst/>
            <a:cxnLst/>
            <a:rect l="l" t="t" r="r" b="b"/>
            <a:pathLst>
              <a:path w="2829753" h="1872313">
                <a:moveTo>
                  <a:pt x="0" y="0"/>
                </a:moveTo>
                <a:lnTo>
                  <a:pt x="2829752" y="0"/>
                </a:lnTo>
                <a:lnTo>
                  <a:pt x="2829752" y="1872313"/>
                </a:lnTo>
                <a:lnTo>
                  <a:pt x="0" y="1872313"/>
                </a:lnTo>
                <a:lnTo>
                  <a:pt x="0" y="0"/>
                </a:lnTo>
                <a:close/>
              </a:path>
            </a:pathLst>
          </a:custGeom>
          <a:blipFill>
            <a:blip r:embed="rId15" cstate="print">
              <a:extLst>
                <a:ext uri="{96DAC541-7B7A-43D3-8B79-37D633B846F1}">
                  <asvg:svgBlip xmlns:asvg="http://schemas.microsoft.com/office/drawing/2016/SVG/main" xmlns="" r:embed="rId16"/>
                </a:ext>
              </a:extLst>
            </a:blip>
            <a:stretch>
              <a:fillRect t="-1948"/>
            </a:stretch>
          </a:blipFill>
          <a:ln cap="rnd">
            <a:noFill/>
            <a:prstDash val="solid"/>
            <a:round/>
          </a:ln>
        </p:spPr>
        <p:txBody>
          <a:bodyPr/>
          <a:lstStyle/>
          <a:p>
            <a:endParaRPr lang="es-ES"/>
          </a:p>
        </p:txBody>
      </p:sp>
      <p:sp>
        <p:nvSpPr>
          <p:cNvPr id="12" name="Freeform 12"/>
          <p:cNvSpPr/>
          <p:nvPr/>
        </p:nvSpPr>
        <p:spPr>
          <a:xfrm>
            <a:off x="2742522" y="3436804"/>
            <a:ext cx="1956027" cy="1591717"/>
          </a:xfrm>
          <a:custGeom>
            <a:avLst/>
            <a:gdLst/>
            <a:ahLst/>
            <a:cxnLst/>
            <a:rect l="l" t="t" r="r" b="b"/>
            <a:pathLst>
              <a:path w="1956027" h="1591717">
                <a:moveTo>
                  <a:pt x="0" y="0"/>
                </a:moveTo>
                <a:lnTo>
                  <a:pt x="1956028" y="0"/>
                </a:lnTo>
                <a:lnTo>
                  <a:pt x="1956028" y="1591717"/>
                </a:lnTo>
                <a:lnTo>
                  <a:pt x="0" y="1591717"/>
                </a:lnTo>
                <a:lnTo>
                  <a:pt x="0" y="0"/>
                </a:lnTo>
                <a:close/>
              </a:path>
            </a:pathLst>
          </a:custGeom>
          <a:blipFill>
            <a:blip r:embed="rId17" cstate="print">
              <a:extLst>
                <a:ext uri="{96DAC541-7B7A-43D3-8B79-37D633B846F1}">
                  <asvg:svgBlip xmlns:asvg="http://schemas.microsoft.com/office/drawing/2016/SVG/main" xmlns="" r:embed="rId18"/>
                </a:ext>
              </a:extLst>
            </a:blip>
            <a:stretch>
              <a:fillRect/>
            </a:stretch>
          </a:blipFill>
        </p:spPr>
        <p:txBody>
          <a:bodyPr/>
          <a:lstStyle/>
          <a:p>
            <a:endParaRPr lang="es-ES"/>
          </a:p>
        </p:txBody>
      </p:sp>
      <p:sp>
        <p:nvSpPr>
          <p:cNvPr id="13" name="TextBox 13"/>
          <p:cNvSpPr txBox="1"/>
          <p:nvPr/>
        </p:nvSpPr>
        <p:spPr>
          <a:xfrm>
            <a:off x="632111" y="1341160"/>
            <a:ext cx="1668191" cy="1150571"/>
          </a:xfrm>
          <a:prstGeom prst="rect">
            <a:avLst/>
          </a:prstGeom>
        </p:spPr>
        <p:txBody>
          <a:bodyPr lIns="0" tIns="0" rIns="0" bIns="0" rtlCol="0" anchor="t">
            <a:spAutoFit/>
          </a:bodyPr>
          <a:lstStyle/>
          <a:p>
            <a:pPr algn="just">
              <a:lnSpc>
                <a:spcPts val="920"/>
              </a:lnSpc>
            </a:pPr>
            <a:r>
              <a:rPr lang="en-US" sz="657" dirty="0" smtClean="0">
                <a:solidFill>
                  <a:srgbClr val="000000"/>
                </a:solidFill>
                <a:latin typeface="Balsamiq Sans"/>
                <a:ea typeface="Balsamiq Sans"/>
                <a:cs typeface="Balsamiq Sans"/>
                <a:sym typeface="Balsamiq Sans"/>
              </a:rPr>
              <a:t>It offers many possibilities, such as: viewing images received and sent on children's mobile phones; viewing and reading messages received (even if they have been deleted); receiving notifications for every action your children take on the Internet; accessing their location in real time; and monitoring calls and Internet searches. It is a paid app with different rates depending on your needs, although you can try it for free.</a:t>
            </a:r>
            <a:endParaRPr lang="en-US" sz="657" dirty="0">
              <a:solidFill>
                <a:srgbClr val="000000"/>
              </a:solidFill>
              <a:latin typeface="Balsamiq Sans"/>
              <a:ea typeface="Balsamiq Sans"/>
              <a:cs typeface="Balsamiq Sans"/>
              <a:sym typeface="Balsamiq Sans"/>
            </a:endParaRPr>
          </a:p>
        </p:txBody>
      </p:sp>
      <p:sp>
        <p:nvSpPr>
          <p:cNvPr id="14" name="TextBox 14"/>
          <p:cNvSpPr txBox="1"/>
          <p:nvPr/>
        </p:nvSpPr>
        <p:spPr>
          <a:xfrm>
            <a:off x="2982671" y="2049657"/>
            <a:ext cx="1549512" cy="918457"/>
          </a:xfrm>
          <a:prstGeom prst="rect">
            <a:avLst/>
          </a:prstGeom>
        </p:spPr>
        <p:txBody>
          <a:bodyPr lIns="0" tIns="0" rIns="0" bIns="0" rtlCol="0" anchor="t">
            <a:spAutoFit/>
          </a:bodyPr>
          <a:lstStyle/>
          <a:p>
            <a:pPr lvl="0" algn="just">
              <a:lnSpc>
                <a:spcPts val="920"/>
              </a:lnSpc>
              <a:spcBef>
                <a:spcPct val="0"/>
              </a:spcBef>
            </a:pPr>
            <a:r>
              <a:rPr lang="en-US" sz="657" b="1" dirty="0" smtClean="0">
                <a:solidFill>
                  <a:srgbClr val="000000"/>
                </a:solidFill>
                <a:latin typeface="Balsamiq Sans Bold"/>
                <a:ea typeface="Balsamiq Sans Bold"/>
                <a:cs typeface="Balsamiq Sans Bold"/>
                <a:sym typeface="Balsamiq Sans Bold"/>
              </a:rPr>
              <a:t>It allows parents to see the websites their children visit, as well as the content they download to their mobile phone or computer. It also gives you the option to block access to specific sites and sends a warning every time an attempt is made to access previously restricted content. It costs 39.99€ per year.</a:t>
            </a:r>
            <a:endParaRPr lang="en-US" sz="657" dirty="0">
              <a:solidFill>
                <a:srgbClr val="000000"/>
              </a:solidFill>
              <a:latin typeface="Balsamiq Sans"/>
              <a:ea typeface="Balsamiq Sans"/>
              <a:cs typeface="Balsamiq Sans"/>
              <a:sym typeface="Balsamiq Sans"/>
            </a:endParaRPr>
          </a:p>
        </p:txBody>
      </p:sp>
      <p:sp>
        <p:nvSpPr>
          <p:cNvPr id="15" name="TextBox 15"/>
          <p:cNvSpPr txBox="1"/>
          <p:nvPr/>
        </p:nvSpPr>
        <p:spPr>
          <a:xfrm>
            <a:off x="563249" y="3915569"/>
            <a:ext cx="1822525" cy="1035155"/>
          </a:xfrm>
          <a:prstGeom prst="rect">
            <a:avLst/>
          </a:prstGeom>
        </p:spPr>
        <p:txBody>
          <a:bodyPr lIns="0" tIns="0" rIns="0" bIns="0" rtlCol="0" anchor="t">
            <a:spAutoFit/>
          </a:bodyPr>
          <a:lstStyle/>
          <a:p>
            <a:pPr lvl="0" algn="just">
              <a:lnSpc>
                <a:spcPts val="920"/>
              </a:lnSpc>
              <a:spcBef>
                <a:spcPct val="0"/>
              </a:spcBef>
            </a:pPr>
            <a:r>
              <a:rPr lang="en-US" sz="657" dirty="0" smtClean="0">
                <a:solidFill>
                  <a:srgbClr val="000000"/>
                </a:solidFill>
                <a:latin typeface="Balsamiq Sans"/>
                <a:ea typeface="Balsamiq Sans"/>
                <a:cs typeface="Balsamiq Sans"/>
                <a:sym typeface="Balsamiq Sans"/>
              </a:rPr>
              <a:t>Like Google Family Link, this app allows you to limit the time children spend on their mobile phone or tablet, as well as block apps and games. Another feature is the ability to view their chat and social media conversations and read their messages. It also has a </a:t>
            </a:r>
            <a:r>
              <a:rPr lang="en-US" sz="657" dirty="0" err="1" smtClean="0">
                <a:solidFill>
                  <a:srgbClr val="000000"/>
                </a:solidFill>
                <a:latin typeface="Balsamiq Sans"/>
                <a:ea typeface="Balsamiq Sans"/>
                <a:cs typeface="Balsamiq Sans"/>
                <a:sym typeface="Balsamiq Sans"/>
              </a:rPr>
              <a:t>geolocator</a:t>
            </a:r>
            <a:r>
              <a:rPr lang="en-US" sz="657" dirty="0" smtClean="0">
                <a:solidFill>
                  <a:srgbClr val="000000"/>
                </a:solidFill>
                <a:latin typeface="Balsamiq Sans"/>
                <a:ea typeface="Balsamiq Sans"/>
                <a:cs typeface="Balsamiq Sans"/>
                <a:sym typeface="Balsamiq Sans"/>
              </a:rPr>
              <a:t>. There is a free trial version, and after that, you can purchase a premium plan starting at 3.58€ per month.</a:t>
            </a:r>
            <a:endParaRPr lang="en-US" sz="657" dirty="0">
              <a:solidFill>
                <a:srgbClr val="000000"/>
              </a:solidFill>
              <a:latin typeface="Balsamiq Sans"/>
              <a:ea typeface="Balsamiq Sans"/>
              <a:cs typeface="Balsamiq Sans"/>
              <a:sym typeface="Balsamiq Sans"/>
            </a:endParaRPr>
          </a:p>
        </p:txBody>
      </p:sp>
      <p:sp>
        <p:nvSpPr>
          <p:cNvPr id="16" name="TextBox 16"/>
          <p:cNvSpPr txBox="1"/>
          <p:nvPr/>
        </p:nvSpPr>
        <p:spPr>
          <a:xfrm>
            <a:off x="5060526" y="5072433"/>
            <a:ext cx="172522" cy="155613"/>
          </a:xfrm>
          <a:prstGeom prst="rect">
            <a:avLst/>
          </a:prstGeom>
        </p:spPr>
        <p:txBody>
          <a:bodyPr lIns="0" tIns="0" rIns="0" bIns="0" rtlCol="0" anchor="t">
            <a:spAutoFit/>
          </a:bodyPr>
          <a:lstStyle/>
          <a:p>
            <a:pPr algn="ctr">
              <a:lnSpc>
                <a:spcPts val="1397"/>
              </a:lnSpc>
            </a:pPr>
            <a:r>
              <a:rPr lang="en-US" sz="998">
                <a:solidFill>
                  <a:srgbClr val="FFFFFF"/>
                </a:solidFill>
                <a:latin typeface="Century Gothic Paneuropean"/>
                <a:ea typeface="Century Gothic Paneuropean"/>
                <a:cs typeface="Century Gothic Paneuropean"/>
                <a:sym typeface="Century Gothic Paneuropean"/>
              </a:rPr>
              <a:t>25.</a:t>
            </a:r>
          </a:p>
        </p:txBody>
      </p:sp>
      <p:sp>
        <p:nvSpPr>
          <p:cNvPr id="17" name="TextBox 17"/>
          <p:cNvSpPr txBox="1"/>
          <p:nvPr/>
        </p:nvSpPr>
        <p:spPr>
          <a:xfrm>
            <a:off x="301260" y="295534"/>
            <a:ext cx="2245089" cy="102592"/>
          </a:xfrm>
          <a:prstGeom prst="rect">
            <a:avLst/>
          </a:prstGeom>
        </p:spPr>
        <p:txBody>
          <a:bodyPr wrap="square" lIns="0" tIns="0" rIns="0" bIns="0" rtlCol="0" anchor="t">
            <a:spAutoFit/>
          </a:bodyPr>
          <a:lstStyle/>
          <a:p>
            <a:pPr>
              <a:lnSpc>
                <a:spcPts val="789"/>
              </a:lnSpc>
            </a:pPr>
            <a:r>
              <a:rPr lang="en-US" sz="593" spc="-12" dirty="0" smtClean="0">
                <a:solidFill>
                  <a:srgbClr val="000000"/>
                </a:solidFill>
                <a:latin typeface="Hachi Maru Pop"/>
                <a:ea typeface="Hachi Maru Pop"/>
                <a:cs typeface="Hachi Maru Pop"/>
                <a:sym typeface="Hachi Maru Pop"/>
              </a:rPr>
              <a:t>Guide to responsible mobile phone use</a:t>
            </a:r>
            <a:endParaRPr lang="en-US" sz="593" spc="-12" dirty="0">
              <a:solidFill>
                <a:srgbClr val="000000"/>
              </a:solidFill>
              <a:latin typeface="Hachi Maru Pop"/>
              <a:ea typeface="Hachi Maru Pop"/>
              <a:cs typeface="Hachi Maru Pop"/>
              <a:sym typeface="Hachi Maru Po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04126" y="158106"/>
            <a:ext cx="8014170" cy="5489706"/>
          </a:xfrm>
          <a:custGeom>
            <a:avLst/>
            <a:gdLst/>
            <a:ahLst/>
            <a:cxnLst/>
            <a:rect l="l" t="t" r="r" b="b"/>
            <a:pathLst>
              <a:path w="8014170" h="5489706">
                <a:moveTo>
                  <a:pt x="0" y="0"/>
                </a:moveTo>
                <a:lnTo>
                  <a:pt x="8014170" y="0"/>
                </a:lnTo>
                <a:lnTo>
                  <a:pt x="8014170" y="5489706"/>
                </a:lnTo>
                <a:lnTo>
                  <a:pt x="0" y="5489706"/>
                </a:lnTo>
                <a:lnTo>
                  <a:pt x="0" y="0"/>
                </a:lnTo>
                <a:close/>
              </a:path>
            </a:pathLst>
          </a:custGeom>
          <a:blipFill>
            <a:blip r:embed="rId2" cstate="print"/>
            <a:stretch>
              <a:fillRect/>
            </a:stretch>
          </a:blipFill>
        </p:spPr>
        <p:txBody>
          <a:bodyPr/>
          <a:lstStyle/>
          <a:p>
            <a:endParaRPr lang="es-ES"/>
          </a:p>
        </p:txBody>
      </p:sp>
      <p:sp>
        <p:nvSpPr>
          <p:cNvPr id="3" name="Freeform 3"/>
          <p:cNvSpPr/>
          <p:nvPr/>
        </p:nvSpPr>
        <p:spPr>
          <a:xfrm>
            <a:off x="0" y="0"/>
            <a:ext cx="5400000" cy="5400000"/>
          </a:xfrm>
          <a:custGeom>
            <a:avLst/>
            <a:gdLst/>
            <a:ahLst/>
            <a:cxnLst/>
            <a:rect l="l" t="t" r="r" b="b"/>
            <a:pathLst>
              <a:path w="5400000" h="5400000">
                <a:moveTo>
                  <a:pt x="0" y="0"/>
                </a:moveTo>
                <a:lnTo>
                  <a:pt x="5400000" y="0"/>
                </a:lnTo>
                <a:lnTo>
                  <a:pt x="5400000" y="5400000"/>
                </a:lnTo>
                <a:lnTo>
                  <a:pt x="0" y="5400000"/>
                </a:lnTo>
                <a:lnTo>
                  <a:pt x="0" y="0"/>
                </a:lnTo>
                <a:close/>
              </a:path>
            </a:pathLst>
          </a:custGeom>
          <a:blipFill>
            <a:blip r:embed="rId3" cstate="print"/>
            <a:stretch>
              <a:fillRect l="-11111" t="-5555" b="-5555"/>
            </a:stretch>
          </a:blipFill>
        </p:spPr>
        <p:txBody>
          <a:bodyPr/>
          <a:lstStyle/>
          <a:p>
            <a:endParaRPr lang="es-ES"/>
          </a:p>
        </p:txBody>
      </p:sp>
      <p:sp>
        <p:nvSpPr>
          <p:cNvPr id="4" name="TextBox 4"/>
          <p:cNvSpPr txBox="1"/>
          <p:nvPr/>
        </p:nvSpPr>
        <p:spPr>
          <a:xfrm>
            <a:off x="331810" y="595050"/>
            <a:ext cx="3681111" cy="512961"/>
          </a:xfrm>
          <a:prstGeom prst="rect">
            <a:avLst/>
          </a:prstGeom>
        </p:spPr>
        <p:txBody>
          <a:bodyPr lIns="0" tIns="0" rIns="0" bIns="0" rtlCol="0" anchor="t">
            <a:spAutoFit/>
          </a:bodyPr>
          <a:lstStyle/>
          <a:p>
            <a:pPr lvl="0" algn="ctr">
              <a:lnSpc>
                <a:spcPts val="1957"/>
              </a:lnSpc>
            </a:pPr>
            <a:r>
              <a:rPr lang="en-US" sz="1747" spc="-113" dirty="0" smtClean="0">
                <a:solidFill>
                  <a:srgbClr val="2E2925"/>
                </a:solidFill>
                <a:latin typeface="Hachi Maru Pop"/>
                <a:ea typeface="Hachi Maru Pop"/>
                <a:cs typeface="Hachi Maru Pop"/>
                <a:sym typeface="Hachi Maru Pop"/>
              </a:rPr>
              <a:t>Guide to responsible mobile phone use</a:t>
            </a:r>
            <a:endParaRPr lang="en-US" sz="1747" u="none" strike="noStrike" spc="-113" dirty="0">
              <a:solidFill>
                <a:srgbClr val="2E2925"/>
              </a:solidFill>
              <a:latin typeface="Hachi Maru Pop"/>
              <a:ea typeface="Hachi Maru Pop"/>
              <a:cs typeface="Hachi Maru Pop"/>
              <a:sym typeface="Hachi Maru Pop"/>
            </a:endParaRPr>
          </a:p>
        </p:txBody>
      </p:sp>
      <p:sp>
        <p:nvSpPr>
          <p:cNvPr id="5" name="Freeform 5"/>
          <p:cNvSpPr/>
          <p:nvPr/>
        </p:nvSpPr>
        <p:spPr>
          <a:xfrm>
            <a:off x="387838" y="4632758"/>
            <a:ext cx="273125" cy="273125"/>
          </a:xfrm>
          <a:custGeom>
            <a:avLst/>
            <a:gdLst/>
            <a:ahLst/>
            <a:cxnLst/>
            <a:rect l="l" t="t" r="r" b="b"/>
            <a:pathLst>
              <a:path w="273125" h="273125">
                <a:moveTo>
                  <a:pt x="0" y="0"/>
                </a:moveTo>
                <a:lnTo>
                  <a:pt x="273124" y="0"/>
                </a:lnTo>
                <a:lnTo>
                  <a:pt x="273124" y="273125"/>
                </a:lnTo>
                <a:lnTo>
                  <a:pt x="0" y="273125"/>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6" name="Freeform 6"/>
          <p:cNvSpPr/>
          <p:nvPr/>
        </p:nvSpPr>
        <p:spPr>
          <a:xfrm>
            <a:off x="1187739" y="4626080"/>
            <a:ext cx="281357" cy="281357"/>
          </a:xfrm>
          <a:custGeom>
            <a:avLst/>
            <a:gdLst/>
            <a:ahLst/>
            <a:cxnLst/>
            <a:rect l="l" t="t" r="r" b="b"/>
            <a:pathLst>
              <a:path w="281357" h="281357">
                <a:moveTo>
                  <a:pt x="0" y="0"/>
                </a:moveTo>
                <a:lnTo>
                  <a:pt x="281357" y="0"/>
                </a:lnTo>
                <a:lnTo>
                  <a:pt x="281357" y="281357"/>
                </a:lnTo>
                <a:lnTo>
                  <a:pt x="0" y="281357"/>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txBody>
          <a:bodyPr/>
          <a:lstStyle/>
          <a:p>
            <a:endParaRPr lang="es-ES"/>
          </a:p>
        </p:txBody>
      </p:sp>
      <p:sp>
        <p:nvSpPr>
          <p:cNvPr id="7" name="Freeform 7"/>
          <p:cNvSpPr/>
          <p:nvPr/>
        </p:nvSpPr>
        <p:spPr>
          <a:xfrm>
            <a:off x="802330" y="4626080"/>
            <a:ext cx="281357" cy="281357"/>
          </a:xfrm>
          <a:custGeom>
            <a:avLst/>
            <a:gdLst/>
            <a:ahLst/>
            <a:cxnLst/>
            <a:rect l="l" t="t" r="r" b="b"/>
            <a:pathLst>
              <a:path w="281357" h="281357">
                <a:moveTo>
                  <a:pt x="0" y="0"/>
                </a:moveTo>
                <a:lnTo>
                  <a:pt x="281357" y="0"/>
                </a:lnTo>
                <a:lnTo>
                  <a:pt x="281357" y="281357"/>
                </a:lnTo>
                <a:lnTo>
                  <a:pt x="0" y="281357"/>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8" name="TextBox 8"/>
          <p:cNvSpPr txBox="1"/>
          <p:nvPr/>
        </p:nvSpPr>
        <p:spPr>
          <a:xfrm>
            <a:off x="76052" y="4336769"/>
            <a:ext cx="1345053" cy="730969"/>
          </a:xfrm>
          <a:prstGeom prst="rect">
            <a:avLst/>
          </a:prstGeom>
        </p:spPr>
        <p:txBody>
          <a:bodyPr lIns="0" tIns="0" rIns="0" bIns="0" rtlCol="0" anchor="t">
            <a:spAutoFit/>
          </a:bodyPr>
          <a:lstStyle/>
          <a:p>
            <a:pPr algn="ctr">
              <a:lnSpc>
                <a:spcPts val="1921"/>
              </a:lnSpc>
            </a:pPr>
            <a:r>
              <a:rPr lang="en-US" sz="1372" dirty="0">
                <a:solidFill>
                  <a:srgbClr val="242323"/>
                </a:solidFill>
                <a:latin typeface="Balsamiq Sans"/>
                <a:ea typeface="Balsamiq Sans"/>
                <a:cs typeface="Balsamiq Sans"/>
                <a:sym typeface="Balsamiq Sans"/>
              </a:rPr>
              <a:t>      </a:t>
            </a:r>
            <a:r>
              <a:rPr lang="en-US" sz="1372" dirty="0" smtClean="0">
                <a:solidFill>
                  <a:srgbClr val="242323"/>
                </a:solidFill>
                <a:latin typeface="Balsamiq Sans"/>
                <a:ea typeface="Balsamiq Sans"/>
                <a:cs typeface="Balsamiq Sans"/>
                <a:sym typeface="Balsamiq Sans"/>
              </a:rPr>
              <a:t> Follow us on :</a:t>
            </a:r>
            <a:endParaRPr lang="en-US" sz="1372" dirty="0">
              <a:solidFill>
                <a:srgbClr val="242323"/>
              </a:solidFill>
              <a:latin typeface="Balsamiq Sans"/>
              <a:ea typeface="Balsamiq Sans"/>
              <a:cs typeface="Balsamiq Sans"/>
              <a:sym typeface="Balsamiq Sans"/>
            </a:endParaRPr>
          </a:p>
          <a:p>
            <a:pPr algn="ctr">
              <a:lnSpc>
                <a:spcPts val="1921"/>
              </a:lnSpc>
            </a:pPr>
            <a:endParaRPr lang="en-US" sz="1372" dirty="0">
              <a:solidFill>
                <a:srgbClr val="242323"/>
              </a:solidFill>
              <a:latin typeface="Balsamiq Sans"/>
              <a:ea typeface="Balsamiq Sans"/>
              <a:cs typeface="Balsamiq Sans"/>
              <a:sym typeface="Balsamiq Sans"/>
            </a:endParaRPr>
          </a:p>
        </p:txBody>
      </p:sp>
      <p:sp>
        <p:nvSpPr>
          <p:cNvPr id="9" name="TextBox 9"/>
          <p:cNvSpPr txBox="1"/>
          <p:nvPr/>
        </p:nvSpPr>
        <p:spPr>
          <a:xfrm>
            <a:off x="367810" y="4979674"/>
            <a:ext cx="2812440" cy="175131"/>
          </a:xfrm>
          <a:prstGeom prst="rect">
            <a:avLst/>
          </a:prstGeom>
        </p:spPr>
        <p:txBody>
          <a:bodyPr lIns="0" tIns="0" rIns="0" bIns="0" rtlCol="0" anchor="t">
            <a:spAutoFit/>
          </a:bodyPr>
          <a:lstStyle/>
          <a:p>
            <a:pPr algn="l">
              <a:lnSpc>
                <a:spcPts val="1524"/>
              </a:lnSpc>
            </a:pPr>
            <a:r>
              <a:rPr lang="en-US" sz="1088">
                <a:solidFill>
                  <a:srgbClr val="242323"/>
                </a:solidFill>
                <a:latin typeface="Century Gothic Paneuropean"/>
                <a:ea typeface="Century Gothic Paneuropean"/>
                <a:cs typeface="Century Gothic Paneuropean"/>
                <a:sym typeface="Century Gothic Paneuropean"/>
              </a:rPr>
              <a:t>www.consejoaudiovisualdeandalucia.es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a:off x="161135" y="-180299"/>
            <a:ext cx="1875672" cy="2236270"/>
          </a:xfrm>
          <a:custGeom>
            <a:avLst/>
            <a:gdLst/>
            <a:ahLst/>
            <a:cxnLst/>
            <a:rect l="l" t="t" r="r" b="b"/>
            <a:pathLst>
              <a:path w="1875672" h="2236270">
                <a:moveTo>
                  <a:pt x="1875672" y="0"/>
                </a:moveTo>
                <a:lnTo>
                  <a:pt x="0" y="0"/>
                </a:lnTo>
                <a:lnTo>
                  <a:pt x="0" y="2236270"/>
                </a:lnTo>
                <a:lnTo>
                  <a:pt x="1875672" y="2236270"/>
                </a:lnTo>
                <a:lnTo>
                  <a:pt x="1875672" y="0"/>
                </a:lnTo>
                <a:close/>
              </a:path>
            </a:pathLst>
          </a:custGeom>
          <a:blipFill>
            <a:blip r:embed="rId2" cstate="print">
              <a:extLst>
                <a:ext uri="{96DAC541-7B7A-43D3-8B79-37D633B846F1}">
                  <asvg:svgBlip xmlns:asvg="http://schemas.microsoft.com/office/drawing/2016/SVG/main" xmlns="" r:embed="rId3"/>
                </a:ext>
              </a:extLst>
            </a:blip>
            <a:stretch>
              <a:fillRect/>
            </a:stretch>
          </a:blipFill>
          <a:ln cap="sq">
            <a:noFill/>
            <a:prstDash val="solid"/>
            <a:miter/>
          </a:ln>
        </p:spPr>
        <p:txBody>
          <a:bodyPr/>
          <a:lstStyle/>
          <a:p>
            <a:endParaRPr lang="es-ES"/>
          </a:p>
        </p:txBody>
      </p:sp>
      <p:grpSp>
        <p:nvGrpSpPr>
          <p:cNvPr id="3" name="Group 3"/>
          <p:cNvGrpSpPr/>
          <p:nvPr/>
        </p:nvGrpSpPr>
        <p:grpSpPr>
          <a:xfrm>
            <a:off x="2810181" y="4584835"/>
            <a:ext cx="1091818" cy="406158"/>
            <a:chOff x="0" y="0"/>
            <a:chExt cx="1455757" cy="541544"/>
          </a:xfrm>
        </p:grpSpPr>
        <p:sp>
          <p:nvSpPr>
            <p:cNvPr id="4" name="Freeform 4"/>
            <p:cNvSpPr/>
            <p:nvPr/>
          </p:nvSpPr>
          <p:spPr>
            <a:xfrm>
              <a:off x="307195" y="246858"/>
              <a:ext cx="293018" cy="293018"/>
            </a:xfrm>
            <a:custGeom>
              <a:avLst/>
              <a:gdLst/>
              <a:ahLst/>
              <a:cxnLst/>
              <a:rect l="l" t="t" r="r" b="b"/>
              <a:pathLst>
                <a:path w="293018" h="293018">
                  <a:moveTo>
                    <a:pt x="0" y="0"/>
                  </a:moveTo>
                  <a:lnTo>
                    <a:pt x="293018" y="0"/>
                  </a:lnTo>
                  <a:lnTo>
                    <a:pt x="293018" y="293019"/>
                  </a:lnTo>
                  <a:lnTo>
                    <a:pt x="0" y="29301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5" name="Freeform 5"/>
            <p:cNvSpPr/>
            <p:nvPr/>
          </p:nvSpPr>
          <p:spPr>
            <a:xfrm>
              <a:off x="1165359" y="239694"/>
              <a:ext cx="290398" cy="290398"/>
            </a:xfrm>
            <a:custGeom>
              <a:avLst/>
              <a:gdLst/>
              <a:ahLst/>
              <a:cxnLst/>
              <a:rect l="l" t="t" r="r" b="b"/>
              <a:pathLst>
                <a:path w="290398" h="290398">
                  <a:moveTo>
                    <a:pt x="0" y="0"/>
                  </a:moveTo>
                  <a:lnTo>
                    <a:pt x="290398" y="0"/>
                  </a:lnTo>
                  <a:lnTo>
                    <a:pt x="290398" y="290397"/>
                  </a:lnTo>
                  <a:lnTo>
                    <a:pt x="0" y="290397"/>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txBody>
            <a:bodyPr/>
            <a:lstStyle/>
            <a:p>
              <a:endParaRPr lang="es-ES"/>
            </a:p>
          </p:txBody>
        </p:sp>
        <p:sp>
          <p:nvSpPr>
            <p:cNvPr id="6" name="Freeform 6"/>
            <p:cNvSpPr/>
            <p:nvPr/>
          </p:nvSpPr>
          <p:spPr>
            <a:xfrm>
              <a:off x="737683" y="239694"/>
              <a:ext cx="301850" cy="301850"/>
            </a:xfrm>
            <a:custGeom>
              <a:avLst/>
              <a:gdLst/>
              <a:ahLst/>
              <a:cxnLst/>
              <a:rect l="l" t="t" r="r" b="b"/>
              <a:pathLst>
                <a:path w="301850" h="301850">
                  <a:moveTo>
                    <a:pt x="0" y="0"/>
                  </a:moveTo>
                  <a:lnTo>
                    <a:pt x="301850" y="0"/>
                  </a:lnTo>
                  <a:lnTo>
                    <a:pt x="301850" y="301850"/>
                  </a:lnTo>
                  <a:lnTo>
                    <a:pt x="0" y="301850"/>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7" name="TextBox 7"/>
            <p:cNvSpPr txBox="1"/>
            <p:nvPr/>
          </p:nvSpPr>
          <p:spPr>
            <a:xfrm>
              <a:off x="0" y="-28575"/>
              <a:ext cx="1443023" cy="507962"/>
            </a:xfrm>
            <a:prstGeom prst="rect">
              <a:avLst/>
            </a:prstGeom>
          </p:spPr>
          <p:txBody>
            <a:bodyPr lIns="0" tIns="0" rIns="0" bIns="0" rtlCol="0" anchor="t">
              <a:spAutoFit/>
            </a:bodyPr>
            <a:lstStyle/>
            <a:p>
              <a:pPr algn="ctr">
                <a:lnSpc>
                  <a:spcPts val="1546"/>
                </a:lnSpc>
              </a:pPr>
              <a:r>
                <a:rPr lang="en-US" sz="1104" dirty="0">
                  <a:solidFill>
                    <a:srgbClr val="242323"/>
                  </a:solidFill>
                  <a:latin typeface="Balsamiq Sans"/>
                  <a:ea typeface="Balsamiq Sans"/>
                  <a:cs typeface="Balsamiq Sans"/>
                  <a:sym typeface="Balsamiq Sans"/>
                </a:rPr>
                <a:t>      </a:t>
              </a:r>
              <a:r>
                <a:rPr lang="en-US" sz="1104" dirty="0" smtClean="0">
                  <a:solidFill>
                    <a:srgbClr val="242323"/>
                  </a:solidFill>
                  <a:latin typeface="Balsamiq Sans"/>
                  <a:ea typeface="Balsamiq Sans"/>
                  <a:cs typeface="Balsamiq Sans"/>
                  <a:sym typeface="Balsamiq Sans"/>
                </a:rPr>
                <a:t>Follow us on:</a:t>
              </a:r>
              <a:endParaRPr lang="en-US" sz="1104" dirty="0">
                <a:solidFill>
                  <a:srgbClr val="242323"/>
                </a:solidFill>
                <a:latin typeface="Balsamiq Sans"/>
                <a:ea typeface="Balsamiq Sans"/>
                <a:cs typeface="Balsamiq Sans"/>
                <a:sym typeface="Balsamiq Sans"/>
              </a:endParaRPr>
            </a:p>
            <a:p>
              <a:pPr algn="ctr">
                <a:lnSpc>
                  <a:spcPts val="1546"/>
                </a:lnSpc>
              </a:pPr>
              <a:endParaRPr lang="en-US" sz="1104" dirty="0">
                <a:solidFill>
                  <a:srgbClr val="242323"/>
                </a:solidFill>
                <a:latin typeface="Balsamiq Sans"/>
                <a:ea typeface="Balsamiq Sans"/>
                <a:cs typeface="Balsamiq Sans"/>
                <a:sym typeface="Balsamiq Sans"/>
              </a:endParaRPr>
            </a:p>
          </p:txBody>
        </p:sp>
      </p:grpSp>
      <p:sp>
        <p:nvSpPr>
          <p:cNvPr id="8" name="TextBox 8"/>
          <p:cNvSpPr txBox="1"/>
          <p:nvPr/>
        </p:nvSpPr>
        <p:spPr>
          <a:xfrm>
            <a:off x="3040577" y="5015448"/>
            <a:ext cx="2228163" cy="131795"/>
          </a:xfrm>
          <a:prstGeom prst="rect">
            <a:avLst/>
          </a:prstGeom>
        </p:spPr>
        <p:txBody>
          <a:bodyPr lIns="0" tIns="0" rIns="0" bIns="0" rtlCol="0" anchor="t">
            <a:spAutoFit/>
          </a:bodyPr>
          <a:lstStyle/>
          <a:p>
            <a:pPr algn="l">
              <a:lnSpc>
                <a:spcPts val="1189"/>
              </a:lnSpc>
            </a:pPr>
            <a:r>
              <a:rPr lang="en-US" sz="849">
                <a:solidFill>
                  <a:srgbClr val="242323"/>
                </a:solidFill>
                <a:latin typeface="Century Gothic Paneuropean"/>
                <a:ea typeface="Century Gothic Paneuropean"/>
                <a:cs typeface="Century Gothic Paneuropean"/>
                <a:sym typeface="Century Gothic Paneuropean"/>
              </a:rPr>
              <a:t>www.consejoaudiovisualdeandalucia.es</a:t>
            </a:r>
          </a:p>
        </p:txBody>
      </p:sp>
      <p:grpSp>
        <p:nvGrpSpPr>
          <p:cNvPr id="9" name="Group 9"/>
          <p:cNvGrpSpPr/>
          <p:nvPr/>
        </p:nvGrpSpPr>
        <p:grpSpPr>
          <a:xfrm>
            <a:off x="45604" y="1657016"/>
            <a:ext cx="5308791" cy="2436270"/>
            <a:chOff x="-161290" y="232410"/>
            <a:chExt cx="12611100" cy="5787390"/>
          </a:xfrm>
        </p:grpSpPr>
        <p:sp>
          <p:nvSpPr>
            <p:cNvPr id="10" name="Freeform 10"/>
            <p:cNvSpPr/>
            <p:nvPr/>
          </p:nvSpPr>
          <p:spPr>
            <a:xfrm>
              <a:off x="0" y="0"/>
              <a:ext cx="12611100" cy="5787390"/>
            </a:xfrm>
            <a:custGeom>
              <a:avLst/>
              <a:gdLst/>
              <a:ahLst/>
              <a:cxnLst/>
              <a:rect l="l" t="t" r="r" b="b"/>
              <a:pathLst>
                <a:path w="12611100" h="5787390">
                  <a:moveTo>
                    <a:pt x="12551410" y="2688590"/>
                  </a:moveTo>
                  <a:cubicBezTo>
                    <a:pt x="12498070" y="2100580"/>
                    <a:pt x="12113260" y="1581150"/>
                    <a:pt x="11629389" y="1242060"/>
                  </a:cubicBezTo>
                  <a:cubicBezTo>
                    <a:pt x="11145520" y="902970"/>
                    <a:pt x="10571480" y="721360"/>
                    <a:pt x="9999980" y="575310"/>
                  </a:cubicBezTo>
                  <a:cubicBezTo>
                    <a:pt x="8357870" y="157480"/>
                    <a:pt x="6649720" y="0"/>
                    <a:pt x="4958080" y="110490"/>
                  </a:cubicBezTo>
                  <a:cubicBezTo>
                    <a:pt x="3895090" y="123190"/>
                    <a:pt x="3690620" y="267970"/>
                    <a:pt x="2651760" y="491490"/>
                  </a:cubicBezTo>
                  <a:cubicBezTo>
                    <a:pt x="2020570" y="626110"/>
                    <a:pt x="1366520" y="817880"/>
                    <a:pt x="916939" y="1280160"/>
                  </a:cubicBezTo>
                  <a:cubicBezTo>
                    <a:pt x="0" y="2223770"/>
                    <a:pt x="400050" y="3919220"/>
                    <a:pt x="1418589" y="4751070"/>
                  </a:cubicBezTo>
                  <a:cubicBezTo>
                    <a:pt x="2437130" y="5582920"/>
                    <a:pt x="3836669" y="5750560"/>
                    <a:pt x="5152389" y="5767070"/>
                  </a:cubicBezTo>
                  <a:cubicBezTo>
                    <a:pt x="6744970" y="5787390"/>
                    <a:pt x="8346439" y="5632450"/>
                    <a:pt x="9888220" y="5229860"/>
                  </a:cubicBezTo>
                  <a:cubicBezTo>
                    <a:pt x="10535920" y="5060950"/>
                    <a:pt x="11187430" y="4839970"/>
                    <a:pt x="11710670" y="4423410"/>
                  </a:cubicBezTo>
                  <a:cubicBezTo>
                    <a:pt x="12232639" y="4005580"/>
                    <a:pt x="12611099" y="3355340"/>
                    <a:pt x="12551409" y="2688590"/>
                  </a:cubicBezTo>
                  <a:close/>
                </a:path>
              </a:pathLst>
            </a:custGeom>
            <a:blipFill>
              <a:blip r:embed="rId10" cstate="print"/>
              <a:stretch>
                <a:fillRect l="-3140" t="-78540" r="-3140"/>
              </a:stretch>
            </a:blipFill>
          </p:spPr>
          <p:txBody>
            <a:bodyPr/>
            <a:lstStyle/>
            <a:p>
              <a:endParaRPr lang="es-ES"/>
            </a:p>
          </p:txBody>
        </p:sp>
      </p:grpSp>
      <p:sp>
        <p:nvSpPr>
          <p:cNvPr id="11" name="Freeform 11"/>
          <p:cNvSpPr/>
          <p:nvPr/>
        </p:nvSpPr>
        <p:spPr>
          <a:xfrm>
            <a:off x="3492859" y="2821897"/>
            <a:ext cx="420607" cy="1329981"/>
          </a:xfrm>
          <a:custGeom>
            <a:avLst/>
            <a:gdLst/>
            <a:ahLst/>
            <a:cxnLst/>
            <a:rect l="l" t="t" r="r" b="b"/>
            <a:pathLst>
              <a:path w="420607" h="1329981">
                <a:moveTo>
                  <a:pt x="0" y="0"/>
                </a:moveTo>
                <a:lnTo>
                  <a:pt x="420607" y="0"/>
                </a:lnTo>
                <a:lnTo>
                  <a:pt x="420607" y="1329982"/>
                </a:lnTo>
                <a:lnTo>
                  <a:pt x="0" y="1329982"/>
                </a:lnTo>
                <a:lnTo>
                  <a:pt x="0" y="0"/>
                </a:lnTo>
                <a:close/>
              </a:path>
            </a:pathLst>
          </a:custGeom>
          <a:blipFill>
            <a:blip r:embed="rId11" cstate="print">
              <a:extLst>
                <a:ext uri="{96DAC541-7B7A-43D3-8B79-37D633B846F1}">
                  <asvg:svgBlip xmlns:asvg="http://schemas.microsoft.com/office/drawing/2016/SVG/main" xmlns="" r:embed="rId12"/>
                </a:ext>
              </a:extLst>
            </a:blip>
            <a:stretch>
              <a:fillRect/>
            </a:stretch>
          </a:blipFill>
        </p:spPr>
        <p:txBody>
          <a:bodyPr/>
          <a:lstStyle/>
          <a:p>
            <a:endParaRPr lang="es-ES"/>
          </a:p>
        </p:txBody>
      </p:sp>
      <p:sp>
        <p:nvSpPr>
          <p:cNvPr id="12" name="Freeform 12"/>
          <p:cNvSpPr/>
          <p:nvPr/>
        </p:nvSpPr>
        <p:spPr>
          <a:xfrm>
            <a:off x="1588523" y="2695149"/>
            <a:ext cx="612205" cy="1420730"/>
          </a:xfrm>
          <a:custGeom>
            <a:avLst/>
            <a:gdLst/>
            <a:ahLst/>
            <a:cxnLst/>
            <a:rect l="l" t="t" r="r" b="b"/>
            <a:pathLst>
              <a:path w="612205" h="1420730">
                <a:moveTo>
                  <a:pt x="0" y="0"/>
                </a:moveTo>
                <a:lnTo>
                  <a:pt x="612205" y="0"/>
                </a:lnTo>
                <a:lnTo>
                  <a:pt x="612205" y="1420730"/>
                </a:lnTo>
                <a:lnTo>
                  <a:pt x="0" y="1420730"/>
                </a:lnTo>
                <a:lnTo>
                  <a:pt x="0" y="0"/>
                </a:lnTo>
                <a:close/>
              </a:path>
            </a:pathLst>
          </a:custGeom>
          <a:blipFill>
            <a:blip r:embed="rId13" cstate="print">
              <a:extLst>
                <a:ext uri="{96DAC541-7B7A-43D3-8B79-37D633B846F1}">
                  <asvg:svgBlip xmlns:asvg="http://schemas.microsoft.com/office/drawing/2016/SVG/main" xmlns="" r:embed="rId14"/>
                </a:ext>
              </a:extLst>
            </a:blip>
            <a:stretch>
              <a:fillRect/>
            </a:stretch>
          </a:blipFill>
        </p:spPr>
        <p:txBody>
          <a:bodyPr/>
          <a:lstStyle/>
          <a:p>
            <a:endParaRPr lang="es-ES"/>
          </a:p>
        </p:txBody>
      </p:sp>
      <p:sp>
        <p:nvSpPr>
          <p:cNvPr id="13" name="Freeform 13"/>
          <p:cNvSpPr/>
          <p:nvPr/>
        </p:nvSpPr>
        <p:spPr>
          <a:xfrm>
            <a:off x="2238828" y="2821897"/>
            <a:ext cx="1214706" cy="1314973"/>
          </a:xfrm>
          <a:custGeom>
            <a:avLst/>
            <a:gdLst/>
            <a:ahLst/>
            <a:cxnLst/>
            <a:rect l="l" t="t" r="r" b="b"/>
            <a:pathLst>
              <a:path w="1214706" h="1314973">
                <a:moveTo>
                  <a:pt x="0" y="0"/>
                </a:moveTo>
                <a:lnTo>
                  <a:pt x="1214706" y="0"/>
                </a:lnTo>
                <a:lnTo>
                  <a:pt x="1214706" y="1314973"/>
                </a:lnTo>
                <a:lnTo>
                  <a:pt x="0" y="1314973"/>
                </a:lnTo>
                <a:lnTo>
                  <a:pt x="0" y="0"/>
                </a:lnTo>
                <a:close/>
              </a:path>
            </a:pathLst>
          </a:custGeom>
          <a:blipFill>
            <a:blip r:embed="rId15" cstate="print">
              <a:extLst>
                <a:ext uri="{96DAC541-7B7A-43D3-8B79-37D633B846F1}">
                  <asvg:svgBlip xmlns:asvg="http://schemas.microsoft.com/office/drawing/2016/SVG/main" xmlns="" r:embed="rId16"/>
                </a:ext>
              </a:extLst>
            </a:blip>
            <a:stretch>
              <a:fillRect/>
            </a:stretch>
          </a:blipFill>
        </p:spPr>
        <p:txBody>
          <a:bodyPr/>
          <a:lstStyle/>
          <a:p>
            <a:endParaRPr lang="es-ES"/>
          </a:p>
        </p:txBody>
      </p:sp>
      <p:grpSp>
        <p:nvGrpSpPr>
          <p:cNvPr id="14" name="Group 14"/>
          <p:cNvGrpSpPr/>
          <p:nvPr/>
        </p:nvGrpSpPr>
        <p:grpSpPr>
          <a:xfrm>
            <a:off x="693868" y="681408"/>
            <a:ext cx="810207" cy="810207"/>
            <a:chOff x="0" y="0"/>
            <a:chExt cx="1080275" cy="1080275"/>
          </a:xfrm>
        </p:grpSpPr>
        <p:sp>
          <p:nvSpPr>
            <p:cNvPr id="15" name="Freeform 15"/>
            <p:cNvSpPr/>
            <p:nvPr/>
          </p:nvSpPr>
          <p:spPr>
            <a:xfrm>
              <a:off x="0" y="0"/>
              <a:ext cx="1080275" cy="1080275"/>
            </a:xfrm>
            <a:custGeom>
              <a:avLst/>
              <a:gdLst/>
              <a:ahLst/>
              <a:cxnLst/>
              <a:rect l="l" t="t" r="r" b="b"/>
              <a:pathLst>
                <a:path w="1080275" h="1080275">
                  <a:moveTo>
                    <a:pt x="0" y="0"/>
                  </a:moveTo>
                  <a:lnTo>
                    <a:pt x="1080275" y="0"/>
                  </a:lnTo>
                  <a:lnTo>
                    <a:pt x="1080275" y="1080275"/>
                  </a:lnTo>
                  <a:lnTo>
                    <a:pt x="0" y="1080275"/>
                  </a:lnTo>
                  <a:lnTo>
                    <a:pt x="0" y="0"/>
                  </a:lnTo>
                  <a:close/>
                </a:path>
              </a:pathLst>
            </a:custGeom>
            <a:blipFill>
              <a:blip r:embed="rId17" cstate="print">
                <a:extLst>
                  <a:ext uri="{96DAC541-7B7A-43D3-8B79-37D633B846F1}">
                    <asvg:svgBlip xmlns:asvg="http://schemas.microsoft.com/office/drawing/2016/SVG/main" xmlns="" r:embed="rId18"/>
                  </a:ext>
                </a:extLst>
              </a:blip>
              <a:stretch>
                <a:fillRect/>
              </a:stretch>
            </a:blipFill>
          </p:spPr>
          <p:txBody>
            <a:bodyPr/>
            <a:lstStyle/>
            <a:p>
              <a:endParaRPr lang="es-ES"/>
            </a:p>
          </p:txBody>
        </p:sp>
        <p:sp>
          <p:nvSpPr>
            <p:cNvPr id="16" name="Freeform 16"/>
            <p:cNvSpPr/>
            <p:nvPr/>
          </p:nvSpPr>
          <p:spPr>
            <a:xfrm>
              <a:off x="83151" y="69311"/>
              <a:ext cx="927813" cy="927813"/>
            </a:xfrm>
            <a:custGeom>
              <a:avLst/>
              <a:gdLst/>
              <a:ahLst/>
              <a:cxnLst/>
              <a:rect l="l" t="t" r="r" b="b"/>
              <a:pathLst>
                <a:path w="927813" h="927813">
                  <a:moveTo>
                    <a:pt x="0" y="0"/>
                  </a:moveTo>
                  <a:lnTo>
                    <a:pt x="927813" y="0"/>
                  </a:lnTo>
                  <a:lnTo>
                    <a:pt x="927813" y="927813"/>
                  </a:lnTo>
                  <a:lnTo>
                    <a:pt x="0" y="927813"/>
                  </a:lnTo>
                  <a:lnTo>
                    <a:pt x="0" y="0"/>
                  </a:lnTo>
                  <a:close/>
                </a:path>
              </a:pathLst>
            </a:custGeom>
            <a:blipFill>
              <a:blip r:embed="rId19" cstate="print"/>
              <a:stretch>
                <a:fillRect/>
              </a:stretch>
            </a:blipFill>
          </p:spPr>
          <p:txBody>
            <a:bodyPr/>
            <a:lstStyle/>
            <a:p>
              <a:endParaRPr lang="es-ES"/>
            </a:p>
          </p:txBody>
        </p:sp>
      </p:grpSp>
      <p:sp>
        <p:nvSpPr>
          <p:cNvPr id="17" name="TextBox 17"/>
          <p:cNvSpPr txBox="1"/>
          <p:nvPr/>
        </p:nvSpPr>
        <p:spPr>
          <a:xfrm>
            <a:off x="1671426" y="784957"/>
            <a:ext cx="3349275" cy="389787"/>
          </a:xfrm>
          <a:prstGeom prst="rect">
            <a:avLst/>
          </a:prstGeom>
        </p:spPr>
        <p:txBody>
          <a:bodyPr lIns="0" tIns="0" rIns="0" bIns="0" rtlCol="0" anchor="t">
            <a:spAutoFit/>
          </a:bodyPr>
          <a:lstStyle/>
          <a:p>
            <a:pPr lvl="0" algn="ctr">
              <a:lnSpc>
                <a:spcPts val="1554"/>
              </a:lnSpc>
            </a:pPr>
            <a:r>
              <a:rPr lang="en-US" sz="1003" spc="39" dirty="0" smtClean="0">
                <a:solidFill>
                  <a:srgbClr val="000000"/>
                </a:solidFill>
                <a:latin typeface="Hachi Maru Pop"/>
                <a:ea typeface="Hachi Maru Pop"/>
                <a:cs typeface="Hachi Maru Pop"/>
                <a:sym typeface="Hachi Maru Pop"/>
              </a:rPr>
              <a:t>GUIDE FOR PARENTS, TEACHERS AND PEOPLE RESPONSIBLE FOR MINORS</a:t>
            </a:r>
            <a:endParaRPr lang="en-US" sz="1003" u="none" strike="noStrike" spc="39" dirty="0">
              <a:solidFill>
                <a:srgbClr val="000000"/>
              </a:solidFill>
              <a:latin typeface="Hachi Maru Pop"/>
              <a:ea typeface="Hachi Maru Pop"/>
              <a:cs typeface="Hachi Maru Pop"/>
              <a:sym typeface="Hachi Maru Pop"/>
            </a:endParaRPr>
          </a:p>
        </p:txBody>
      </p:sp>
      <p:sp>
        <p:nvSpPr>
          <p:cNvPr id="18" name="Freeform 18"/>
          <p:cNvSpPr/>
          <p:nvPr/>
        </p:nvSpPr>
        <p:spPr>
          <a:xfrm>
            <a:off x="335111" y="4230818"/>
            <a:ext cx="1527720" cy="988425"/>
          </a:xfrm>
          <a:custGeom>
            <a:avLst/>
            <a:gdLst/>
            <a:ahLst/>
            <a:cxnLst/>
            <a:rect l="l" t="t" r="r" b="b"/>
            <a:pathLst>
              <a:path w="1527720" h="988425">
                <a:moveTo>
                  <a:pt x="0" y="0"/>
                </a:moveTo>
                <a:lnTo>
                  <a:pt x="1527720" y="0"/>
                </a:lnTo>
                <a:lnTo>
                  <a:pt x="1527720" y="988425"/>
                </a:lnTo>
                <a:lnTo>
                  <a:pt x="0" y="988425"/>
                </a:lnTo>
                <a:lnTo>
                  <a:pt x="0" y="0"/>
                </a:lnTo>
                <a:close/>
              </a:path>
            </a:pathLst>
          </a:custGeom>
          <a:blipFill>
            <a:blip r:embed="rId20" cstate="print"/>
            <a:stretch>
              <a:fillRect l="-4680" t="-13744" r="-4227" b="-16999"/>
            </a:stretch>
          </a:blipFill>
        </p:spPr>
        <p:txBody>
          <a:bodyPr/>
          <a:lstStyle/>
          <a:p>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609967">
            <a:off x="2547580" y="3921598"/>
            <a:ext cx="4135030" cy="2789266"/>
          </a:xfrm>
          <a:custGeom>
            <a:avLst/>
            <a:gdLst/>
            <a:ahLst/>
            <a:cxnLst/>
            <a:rect l="l" t="t" r="r" b="b"/>
            <a:pathLst>
              <a:path w="4135030" h="2789266">
                <a:moveTo>
                  <a:pt x="0" y="0"/>
                </a:moveTo>
                <a:lnTo>
                  <a:pt x="4135031" y="0"/>
                </a:lnTo>
                <a:lnTo>
                  <a:pt x="4135031" y="2789266"/>
                </a:lnTo>
                <a:lnTo>
                  <a:pt x="0" y="278926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a:ln cap="rnd">
            <a:noFill/>
            <a:prstDash val="solid"/>
            <a:round/>
          </a:ln>
        </p:spPr>
        <p:txBody>
          <a:bodyPr/>
          <a:lstStyle/>
          <a:p>
            <a:endParaRPr lang="es-ES"/>
          </a:p>
        </p:txBody>
      </p:sp>
      <p:grpSp>
        <p:nvGrpSpPr>
          <p:cNvPr id="3" name="Group 3"/>
          <p:cNvGrpSpPr/>
          <p:nvPr/>
        </p:nvGrpSpPr>
        <p:grpSpPr>
          <a:xfrm>
            <a:off x="392677" y="3435766"/>
            <a:ext cx="737692" cy="395282"/>
            <a:chOff x="0" y="-19050"/>
            <a:chExt cx="983589" cy="527042"/>
          </a:xfrm>
        </p:grpSpPr>
        <p:sp>
          <p:nvSpPr>
            <p:cNvPr id="4" name="TextBox 4"/>
            <p:cNvSpPr txBox="1"/>
            <p:nvPr/>
          </p:nvSpPr>
          <p:spPr>
            <a:xfrm>
              <a:off x="286374" y="-19050"/>
              <a:ext cx="410840" cy="281704"/>
            </a:xfrm>
            <a:prstGeom prst="rect">
              <a:avLst/>
            </a:prstGeom>
          </p:spPr>
          <p:txBody>
            <a:bodyPr lIns="0" tIns="0" rIns="0" bIns="0" rtlCol="0" anchor="t">
              <a:spAutoFit/>
            </a:bodyPr>
            <a:lstStyle/>
            <a:p>
              <a:pPr algn="ctr">
                <a:lnSpc>
                  <a:spcPts val="1779"/>
                </a:lnSpc>
              </a:pPr>
              <a:r>
                <a:rPr lang="en-US" sz="1337">
                  <a:solidFill>
                    <a:srgbClr val="007932"/>
                  </a:solidFill>
                  <a:latin typeface="Hachi Maru Pop"/>
                  <a:ea typeface="Hachi Maru Pop"/>
                  <a:cs typeface="Hachi Maru Pop"/>
                  <a:sym typeface="Hachi Maru Pop"/>
                </a:rPr>
                <a:t>07</a:t>
              </a:r>
            </a:p>
          </p:txBody>
        </p:sp>
        <p:sp>
          <p:nvSpPr>
            <p:cNvPr id="5" name="TextBox 5"/>
            <p:cNvSpPr txBox="1"/>
            <p:nvPr/>
          </p:nvSpPr>
          <p:spPr>
            <a:xfrm>
              <a:off x="0" y="301524"/>
              <a:ext cx="983589" cy="206468"/>
            </a:xfrm>
            <a:prstGeom prst="rect">
              <a:avLst/>
            </a:prstGeom>
          </p:spPr>
          <p:txBody>
            <a:bodyPr lIns="0" tIns="0" rIns="0" bIns="0" rtlCol="0" anchor="t">
              <a:spAutoFit/>
            </a:bodyPr>
            <a:lstStyle/>
            <a:p>
              <a:pPr marL="0" lvl="0" indent="0" algn="ctr">
                <a:lnSpc>
                  <a:spcPts val="1265"/>
                </a:lnSpc>
                <a:spcBef>
                  <a:spcPct val="0"/>
                </a:spcBef>
              </a:pPr>
              <a:r>
                <a:rPr lang="en-US" sz="903" b="1" u="none" strike="noStrike" dirty="0" smtClean="0">
                  <a:solidFill>
                    <a:srgbClr val="272727"/>
                  </a:solidFill>
                  <a:latin typeface="Century Gothic Paneuropean Bold"/>
                  <a:ea typeface="Century Gothic Paneuropean Bold"/>
                  <a:cs typeface="Century Gothic Paneuropean Bold"/>
                  <a:sym typeface="Century Gothic Paneuropean Bold"/>
                </a:rPr>
                <a:t>References</a:t>
              </a:r>
              <a:endParaRPr lang="en-US" sz="903" b="1" u="none" strike="noStrike" dirty="0">
                <a:solidFill>
                  <a:srgbClr val="272727"/>
                </a:solidFill>
                <a:latin typeface="Century Gothic Paneuropean Bold"/>
                <a:ea typeface="Century Gothic Paneuropean Bold"/>
                <a:cs typeface="Century Gothic Paneuropean Bold"/>
                <a:sym typeface="Century Gothic Paneuropean Bold"/>
              </a:endParaRPr>
            </a:p>
          </p:txBody>
        </p:sp>
      </p:grpSp>
      <p:sp>
        <p:nvSpPr>
          <p:cNvPr id="6" name="TextBox 6"/>
          <p:cNvSpPr txBox="1"/>
          <p:nvPr/>
        </p:nvSpPr>
        <p:spPr>
          <a:xfrm>
            <a:off x="431888" y="3867111"/>
            <a:ext cx="2268112" cy="132216"/>
          </a:xfrm>
          <a:prstGeom prst="rect">
            <a:avLst/>
          </a:prstGeom>
        </p:spPr>
        <p:txBody>
          <a:bodyPr lIns="0" tIns="0" rIns="0" bIns="0" rtlCol="0" anchor="t">
            <a:spAutoFit/>
          </a:bodyPr>
          <a:lstStyle/>
          <a:p>
            <a:pPr>
              <a:lnSpc>
                <a:spcPts val="1120"/>
              </a:lnSpc>
              <a:spcBef>
                <a:spcPct val="0"/>
              </a:spcBef>
            </a:pPr>
            <a:r>
              <a:rPr lang="en-US" sz="800" u="none" strike="noStrike" dirty="0">
                <a:solidFill>
                  <a:srgbClr val="000000"/>
                </a:solidFill>
                <a:latin typeface="Century Gothic Paneuropean"/>
                <a:ea typeface="Century Gothic Paneuropean"/>
                <a:cs typeface="Century Gothic Paneuropean"/>
                <a:sym typeface="Century Gothic Paneuropean"/>
              </a:rPr>
              <a:t>7.1</a:t>
            </a:r>
            <a:r>
              <a:rPr lang="en-US" sz="800" u="none" strike="noStrike" dirty="0" smtClean="0">
                <a:solidFill>
                  <a:srgbClr val="000000"/>
                </a:solidFill>
                <a:latin typeface="Century Gothic Paneuropean"/>
                <a:ea typeface="Century Gothic Paneuropean"/>
                <a:cs typeface="Century Gothic Paneuropean"/>
                <a:sym typeface="Century Gothic Paneuropean"/>
              </a:rPr>
              <a:t>.</a:t>
            </a:r>
            <a:r>
              <a:rPr lang="en-US" sz="800" dirty="0" smtClean="0">
                <a:solidFill>
                  <a:srgbClr val="000000"/>
                </a:solidFill>
                <a:latin typeface="Century Gothic Paneuropean"/>
                <a:ea typeface="Century Gothic Paneuropean"/>
                <a:cs typeface="Century Gothic Paneuropean"/>
                <a:sym typeface="Century Gothic Paneuropean"/>
              </a:rPr>
              <a:t> Some parental control systems</a:t>
            </a:r>
          </a:p>
        </p:txBody>
      </p:sp>
      <p:sp>
        <p:nvSpPr>
          <p:cNvPr id="7" name="Freeform 7"/>
          <p:cNvSpPr/>
          <p:nvPr/>
        </p:nvSpPr>
        <p:spPr>
          <a:xfrm>
            <a:off x="3780111" y="3204769"/>
            <a:ext cx="1229330" cy="2195231"/>
          </a:xfrm>
          <a:custGeom>
            <a:avLst/>
            <a:gdLst/>
            <a:ahLst/>
            <a:cxnLst/>
            <a:rect l="l" t="t" r="r" b="b"/>
            <a:pathLst>
              <a:path w="1229330" h="2195231">
                <a:moveTo>
                  <a:pt x="0" y="0"/>
                </a:moveTo>
                <a:lnTo>
                  <a:pt x="1229329" y="0"/>
                </a:lnTo>
                <a:lnTo>
                  <a:pt x="1229329" y="2195231"/>
                </a:lnTo>
                <a:lnTo>
                  <a:pt x="0" y="2195231"/>
                </a:lnTo>
                <a:lnTo>
                  <a:pt x="0" y="0"/>
                </a:lnTo>
                <a:close/>
              </a:path>
            </a:pathLst>
          </a:custGeom>
          <a:blipFill>
            <a:blip r:embed="rId4" cstate="print"/>
            <a:stretch>
              <a:fillRect/>
            </a:stretch>
          </a:blipFill>
        </p:spPr>
        <p:txBody>
          <a:bodyPr/>
          <a:lstStyle/>
          <a:p>
            <a:endParaRPr lang="es-ES"/>
          </a:p>
        </p:txBody>
      </p:sp>
      <p:grpSp>
        <p:nvGrpSpPr>
          <p:cNvPr id="8" name="Group 8"/>
          <p:cNvGrpSpPr/>
          <p:nvPr/>
        </p:nvGrpSpPr>
        <p:grpSpPr>
          <a:xfrm>
            <a:off x="313162" y="1059827"/>
            <a:ext cx="4635129" cy="2151451"/>
            <a:chOff x="0" y="-19050"/>
            <a:chExt cx="6180173" cy="2868604"/>
          </a:xfrm>
        </p:grpSpPr>
        <p:sp>
          <p:nvSpPr>
            <p:cNvPr id="9" name="TextBox 9"/>
            <p:cNvSpPr txBox="1"/>
            <p:nvPr/>
          </p:nvSpPr>
          <p:spPr>
            <a:xfrm>
              <a:off x="0" y="311363"/>
              <a:ext cx="1524755" cy="206468"/>
            </a:xfrm>
            <a:prstGeom prst="rect">
              <a:avLst/>
            </a:prstGeom>
          </p:spPr>
          <p:txBody>
            <a:bodyPr lIns="0" tIns="0" rIns="0" bIns="0" rtlCol="0" anchor="t">
              <a:spAutoFit/>
            </a:bodyPr>
            <a:lstStyle/>
            <a:p>
              <a:pPr lvl="0" algn="ctr">
                <a:lnSpc>
                  <a:spcPts val="1265"/>
                </a:lnSpc>
                <a:spcBef>
                  <a:spcPct val="0"/>
                </a:spcBef>
              </a:pPr>
              <a:r>
                <a:rPr lang="en-US" sz="903" b="1" dirty="0" smtClean="0">
                  <a:solidFill>
                    <a:srgbClr val="272727"/>
                  </a:solidFill>
                  <a:latin typeface="Century Gothic Paneuropean Bold"/>
                  <a:ea typeface="Century Gothic Paneuropean Bold"/>
                  <a:cs typeface="Century Gothic Paneuropean Bold"/>
                  <a:sym typeface="Century Gothic Paneuropean Bold"/>
                </a:rPr>
                <a:t>Myths and realities</a:t>
              </a:r>
              <a:endParaRPr lang="en-US" sz="903" b="1" u="none" strike="noStrike" dirty="0">
                <a:solidFill>
                  <a:srgbClr val="272727"/>
                </a:solidFill>
                <a:latin typeface="Century Gothic Paneuropean Bold"/>
                <a:ea typeface="Century Gothic Paneuropean Bold"/>
                <a:cs typeface="Century Gothic Paneuropean Bold"/>
                <a:sym typeface="Century Gothic Paneuropean Bold"/>
              </a:endParaRPr>
            </a:p>
          </p:txBody>
        </p:sp>
        <p:sp>
          <p:nvSpPr>
            <p:cNvPr id="10" name="TextBox 10"/>
            <p:cNvSpPr txBox="1"/>
            <p:nvPr/>
          </p:nvSpPr>
          <p:spPr>
            <a:xfrm>
              <a:off x="443936" y="-19050"/>
              <a:ext cx="636883" cy="281704"/>
            </a:xfrm>
            <a:prstGeom prst="rect">
              <a:avLst/>
            </a:prstGeom>
          </p:spPr>
          <p:txBody>
            <a:bodyPr lIns="0" tIns="0" rIns="0" bIns="0" rtlCol="0" anchor="t">
              <a:spAutoFit/>
            </a:bodyPr>
            <a:lstStyle/>
            <a:p>
              <a:pPr algn="ctr">
                <a:lnSpc>
                  <a:spcPts val="1779"/>
                </a:lnSpc>
              </a:pPr>
              <a:r>
                <a:rPr lang="en-US" sz="1337">
                  <a:solidFill>
                    <a:srgbClr val="007932"/>
                  </a:solidFill>
                  <a:latin typeface="Hachi Maru Pop"/>
                  <a:ea typeface="Hachi Maru Pop"/>
                  <a:cs typeface="Hachi Maru Pop"/>
                  <a:sym typeface="Hachi Maru Pop"/>
                </a:rPr>
                <a:t>06</a:t>
              </a:r>
            </a:p>
          </p:txBody>
        </p:sp>
        <p:sp>
          <p:nvSpPr>
            <p:cNvPr id="11" name="TextBox 11"/>
            <p:cNvSpPr txBox="1"/>
            <p:nvPr/>
          </p:nvSpPr>
          <p:spPr>
            <a:xfrm>
              <a:off x="100203" y="592524"/>
              <a:ext cx="6079970" cy="2257030"/>
            </a:xfrm>
            <a:prstGeom prst="rect">
              <a:avLst/>
            </a:prstGeom>
          </p:spPr>
          <p:txBody>
            <a:bodyPr lIns="0" tIns="0" rIns="0" bIns="0" rtlCol="0" anchor="t">
              <a:spAutoFit/>
            </a:bodyPr>
            <a:lstStyle/>
            <a:p>
              <a:pPr lvl="0">
                <a:lnSpc>
                  <a:spcPts val="1120"/>
                </a:lnSpc>
                <a:spcBef>
                  <a:spcPct val="0"/>
                </a:spcBef>
              </a:pPr>
              <a:r>
                <a:rPr lang="en-US" sz="800" dirty="0" smtClean="0">
                  <a:solidFill>
                    <a:srgbClr val="000000"/>
                  </a:solidFill>
                  <a:latin typeface="Century Gothic Paneuropean"/>
                  <a:ea typeface="Century Gothic Paneuropean"/>
                  <a:cs typeface="Century Gothic Paneuropean"/>
                  <a:sym typeface="Century Gothic Paneuropean"/>
                </a:rPr>
                <a:t>6.1. Teenagers are digital natives and are fully familiar with new technologies and the virtual world.</a:t>
              </a:r>
            </a:p>
            <a:p>
              <a:pPr lvl="0">
                <a:lnSpc>
                  <a:spcPts val="1120"/>
                </a:lnSpc>
                <a:spcBef>
                  <a:spcPct val="0"/>
                </a:spcBef>
              </a:pPr>
              <a:r>
                <a:rPr lang="en-US" sz="800" dirty="0" smtClean="0">
                  <a:solidFill>
                    <a:srgbClr val="000000"/>
                  </a:solidFill>
                  <a:latin typeface="Century Gothic Paneuropean"/>
                  <a:ea typeface="Century Gothic Paneuropean"/>
                  <a:cs typeface="Century Gothic Paneuropean"/>
                  <a:sym typeface="Century Gothic Paneuropean"/>
                </a:rPr>
                <a:t>6.2. No one can see the material on a device.</a:t>
              </a:r>
            </a:p>
            <a:p>
              <a:pPr lvl="0">
                <a:lnSpc>
                  <a:spcPts val="1120"/>
                </a:lnSpc>
                <a:spcBef>
                  <a:spcPct val="0"/>
                </a:spcBef>
              </a:pPr>
              <a:r>
                <a:rPr lang="en-US" sz="800" dirty="0" smtClean="0">
                  <a:solidFill>
                    <a:srgbClr val="000000"/>
                  </a:solidFill>
                  <a:latin typeface="Century Gothic Paneuropean"/>
                  <a:ea typeface="Century Gothic Paneuropean"/>
                  <a:cs typeface="Century Gothic Paneuropean"/>
                  <a:sym typeface="Century Gothic Paneuropean"/>
                </a:rPr>
                <a:t>6.3. Technology generates broader knowledge and critical thinking.</a:t>
              </a:r>
            </a:p>
            <a:p>
              <a:pPr lvl="0">
                <a:lnSpc>
                  <a:spcPts val="1120"/>
                </a:lnSpc>
                <a:spcBef>
                  <a:spcPct val="0"/>
                </a:spcBef>
              </a:pPr>
              <a:r>
                <a:rPr lang="en-US" sz="800" dirty="0" smtClean="0">
                  <a:solidFill>
                    <a:srgbClr val="000000"/>
                  </a:solidFill>
                  <a:latin typeface="Century Gothic Paneuropean"/>
                  <a:ea typeface="Century Gothic Paneuropean"/>
                  <a:cs typeface="Century Gothic Paneuropean"/>
                  <a:sym typeface="Century Gothic Paneuropean"/>
                </a:rPr>
                <a:t>6.4. I can delete what I do or say online.</a:t>
              </a:r>
            </a:p>
            <a:p>
              <a:pPr lvl="0">
                <a:lnSpc>
                  <a:spcPts val="1120"/>
                </a:lnSpc>
                <a:spcBef>
                  <a:spcPct val="0"/>
                </a:spcBef>
              </a:pPr>
              <a:r>
                <a:rPr lang="en-US" sz="800" dirty="0" smtClean="0">
                  <a:solidFill>
                    <a:srgbClr val="000000"/>
                  </a:solidFill>
                  <a:latin typeface="Century Gothic Paneuropean"/>
                  <a:ea typeface="Century Gothic Paneuropean"/>
                  <a:cs typeface="Century Gothic Paneuropean"/>
                  <a:sym typeface="Century Gothic Paneuropean"/>
                </a:rPr>
                <a:t>6.5. Children's technological knowledge exceeds that of their parents and they can circumvent parental controls.</a:t>
              </a:r>
            </a:p>
            <a:p>
              <a:pPr lvl="0">
                <a:lnSpc>
                  <a:spcPts val="1120"/>
                </a:lnSpc>
                <a:spcBef>
                  <a:spcPct val="0"/>
                </a:spcBef>
              </a:pPr>
              <a:r>
                <a:rPr lang="en-US" sz="800" dirty="0" smtClean="0">
                  <a:solidFill>
                    <a:srgbClr val="000000"/>
                  </a:solidFill>
                  <a:latin typeface="Century Gothic Paneuropean"/>
                  <a:ea typeface="Century Gothic Paneuropean"/>
                  <a:cs typeface="Century Gothic Paneuropean"/>
                  <a:sym typeface="Century Gothic Paneuropean"/>
                </a:rPr>
                <a:t>6.6. Social media cannot be controlled.</a:t>
              </a:r>
            </a:p>
            <a:p>
              <a:pPr lvl="0">
                <a:lnSpc>
                  <a:spcPts val="1120"/>
                </a:lnSpc>
                <a:spcBef>
                  <a:spcPct val="0"/>
                </a:spcBef>
              </a:pPr>
              <a:r>
                <a:rPr lang="en-US" sz="800" dirty="0" smtClean="0">
                  <a:solidFill>
                    <a:srgbClr val="000000"/>
                  </a:solidFill>
                  <a:latin typeface="Century Gothic Paneuropean"/>
                  <a:ea typeface="Century Gothic Paneuropean"/>
                  <a:cs typeface="Century Gothic Paneuropean"/>
                  <a:sym typeface="Century Gothic Paneuropean"/>
                </a:rPr>
                <a:t>6.7. The content on social media is appropriate for boys and girls of their age.</a:t>
              </a:r>
            </a:p>
            <a:p>
              <a:pPr lvl="0">
                <a:lnSpc>
                  <a:spcPts val="1120"/>
                </a:lnSpc>
                <a:spcBef>
                  <a:spcPct val="0"/>
                </a:spcBef>
              </a:pPr>
              <a:r>
                <a:rPr lang="en-US" sz="800" dirty="0" smtClean="0">
                  <a:solidFill>
                    <a:srgbClr val="000000"/>
                  </a:solidFill>
                  <a:latin typeface="Century Gothic Paneuropean"/>
                  <a:ea typeface="Century Gothic Paneuropean"/>
                  <a:cs typeface="Century Gothic Paneuropean"/>
                  <a:sym typeface="Century Gothic Paneuropean"/>
                </a:rPr>
                <a:t>6.8. Video games are not as risky as social media.</a:t>
              </a:r>
            </a:p>
            <a:p>
              <a:pPr lvl="0">
                <a:lnSpc>
                  <a:spcPts val="1120"/>
                </a:lnSpc>
                <a:spcBef>
                  <a:spcPct val="0"/>
                </a:spcBef>
              </a:pPr>
              <a:r>
                <a:rPr lang="en-US" sz="800" dirty="0" smtClean="0">
                  <a:solidFill>
                    <a:srgbClr val="000000"/>
                  </a:solidFill>
                  <a:latin typeface="Century Gothic Paneuropean"/>
                  <a:ea typeface="Century Gothic Paneuropean"/>
                  <a:cs typeface="Century Gothic Paneuropean"/>
                  <a:sym typeface="Century Gothic Paneuropean"/>
                </a:rPr>
                <a:t>6.9. Mobile phones and technology connect them and help them </a:t>
              </a:r>
              <a:r>
                <a:rPr lang="en-US" sz="800" dirty="0" err="1" smtClean="0">
                  <a:solidFill>
                    <a:srgbClr val="000000"/>
                  </a:solidFill>
                  <a:latin typeface="Century Gothic Paneuropean"/>
                  <a:ea typeface="Century Gothic Paneuropean"/>
                  <a:cs typeface="Century Gothic Paneuropean"/>
                  <a:sym typeface="Century Gothic Paneuropean"/>
                </a:rPr>
                <a:t>socialise</a:t>
              </a:r>
              <a:r>
                <a:rPr lang="en-US" sz="800" dirty="0" smtClean="0">
                  <a:solidFill>
                    <a:srgbClr val="000000"/>
                  </a:solidFill>
                  <a:latin typeface="Century Gothic Paneuropean"/>
                  <a:ea typeface="Century Gothic Paneuropean"/>
                  <a:cs typeface="Century Gothic Paneuropean"/>
                  <a:sym typeface="Century Gothic Paneuropean"/>
                </a:rPr>
                <a:t>.</a:t>
              </a:r>
            </a:p>
            <a:p>
              <a:pPr lvl="0">
                <a:lnSpc>
                  <a:spcPts val="1120"/>
                </a:lnSpc>
                <a:spcBef>
                  <a:spcPct val="0"/>
                </a:spcBef>
              </a:pPr>
              <a:r>
                <a:rPr lang="en-US" sz="800" dirty="0" smtClean="0">
                  <a:solidFill>
                    <a:srgbClr val="000000"/>
                  </a:solidFill>
                  <a:latin typeface="Century Gothic Paneuropean"/>
                  <a:ea typeface="Century Gothic Paneuropean"/>
                  <a:cs typeface="Century Gothic Paneuropean"/>
                  <a:sym typeface="Century Gothic Paneuropean"/>
                </a:rPr>
                <a:t>6.10. Teenagers need a mobile phone for safety reasons. </a:t>
              </a:r>
              <a:endParaRPr lang="en-US" sz="800" u="none" strike="noStrike" dirty="0">
                <a:solidFill>
                  <a:srgbClr val="000000"/>
                </a:solidFill>
                <a:latin typeface="Century Gothic Paneuropean"/>
                <a:ea typeface="Century Gothic Paneuropean"/>
                <a:cs typeface="Century Gothic Paneuropean"/>
                <a:sym typeface="Century Gothic Paneuropean"/>
              </a:endParaRPr>
            </a:p>
          </p:txBody>
        </p:sp>
      </p:grpSp>
      <p:sp>
        <p:nvSpPr>
          <p:cNvPr id="12" name="TextBox 12"/>
          <p:cNvSpPr txBox="1"/>
          <p:nvPr/>
        </p:nvSpPr>
        <p:spPr>
          <a:xfrm>
            <a:off x="5095664" y="5072433"/>
            <a:ext cx="102245" cy="155613"/>
          </a:xfrm>
          <a:prstGeom prst="rect">
            <a:avLst/>
          </a:prstGeom>
        </p:spPr>
        <p:txBody>
          <a:bodyPr lIns="0" tIns="0" rIns="0" bIns="0" rtlCol="0" anchor="t">
            <a:spAutoFit/>
          </a:bodyPr>
          <a:lstStyle/>
          <a:p>
            <a:pPr algn="ctr">
              <a:lnSpc>
                <a:spcPts val="1397"/>
              </a:lnSpc>
            </a:pPr>
            <a:r>
              <a:rPr lang="en-US" sz="998">
                <a:solidFill>
                  <a:srgbClr val="FFFFFF"/>
                </a:solidFill>
                <a:latin typeface="Century Gothic Paneuropean"/>
                <a:ea typeface="Century Gothic Paneuropean"/>
                <a:cs typeface="Century Gothic Paneuropean"/>
                <a:sym typeface="Century Gothic Paneuropean"/>
              </a:rPr>
              <a:t>2.</a:t>
            </a:r>
          </a:p>
        </p:txBody>
      </p:sp>
      <p:sp>
        <p:nvSpPr>
          <p:cNvPr id="13" name="Freeform 13"/>
          <p:cNvSpPr/>
          <p:nvPr/>
        </p:nvSpPr>
        <p:spPr>
          <a:xfrm rot="90446">
            <a:off x="1803635" y="636158"/>
            <a:ext cx="887036" cy="720918"/>
          </a:xfrm>
          <a:custGeom>
            <a:avLst/>
            <a:gdLst/>
            <a:ahLst/>
            <a:cxnLst/>
            <a:rect l="l" t="t" r="r" b="b"/>
            <a:pathLst>
              <a:path w="887036" h="720918">
                <a:moveTo>
                  <a:pt x="0" y="0"/>
                </a:moveTo>
                <a:lnTo>
                  <a:pt x="887036" y="0"/>
                </a:lnTo>
                <a:lnTo>
                  <a:pt x="887036" y="720918"/>
                </a:lnTo>
                <a:lnTo>
                  <a:pt x="0" y="720918"/>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txBody>
          <a:bodyPr/>
          <a:lstStyle/>
          <a:p>
            <a:endParaRPr lang="es-ES"/>
          </a:p>
        </p:txBody>
      </p:sp>
      <p:sp>
        <p:nvSpPr>
          <p:cNvPr id="14" name="Freeform 14"/>
          <p:cNvSpPr/>
          <p:nvPr/>
        </p:nvSpPr>
        <p:spPr>
          <a:xfrm>
            <a:off x="4322107" y="271152"/>
            <a:ext cx="773558" cy="500487"/>
          </a:xfrm>
          <a:custGeom>
            <a:avLst/>
            <a:gdLst/>
            <a:ahLst/>
            <a:cxnLst/>
            <a:rect l="l" t="t" r="r" b="b"/>
            <a:pathLst>
              <a:path w="773558" h="500487">
                <a:moveTo>
                  <a:pt x="0" y="0"/>
                </a:moveTo>
                <a:lnTo>
                  <a:pt x="773557" y="0"/>
                </a:lnTo>
                <a:lnTo>
                  <a:pt x="773557" y="500486"/>
                </a:lnTo>
                <a:lnTo>
                  <a:pt x="0" y="500486"/>
                </a:lnTo>
                <a:lnTo>
                  <a:pt x="0" y="0"/>
                </a:lnTo>
                <a:close/>
              </a:path>
            </a:pathLst>
          </a:custGeom>
          <a:blipFill>
            <a:blip r:embed="rId7" cstate="print"/>
            <a:stretch>
              <a:fillRect l="-4680" t="-13744" r="-4227" b="-16999"/>
            </a:stretch>
          </a:blipFill>
        </p:spPr>
        <p:txBody>
          <a:bodyPr/>
          <a:lstStyle/>
          <a:p>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6164">
            <a:off x="-3027147" y="1234068"/>
            <a:ext cx="7278294" cy="4909540"/>
          </a:xfrm>
          <a:custGeom>
            <a:avLst/>
            <a:gdLst/>
            <a:ahLst/>
            <a:cxnLst/>
            <a:rect l="l" t="t" r="r" b="b"/>
            <a:pathLst>
              <a:path w="7278294" h="4909540">
                <a:moveTo>
                  <a:pt x="0" y="0"/>
                </a:moveTo>
                <a:lnTo>
                  <a:pt x="7278294" y="0"/>
                </a:lnTo>
                <a:lnTo>
                  <a:pt x="7278294" y="4909540"/>
                </a:lnTo>
                <a:lnTo>
                  <a:pt x="0" y="4909540"/>
                </a:lnTo>
                <a:lnTo>
                  <a:pt x="0" y="0"/>
                </a:lnTo>
                <a:close/>
              </a:path>
            </a:pathLst>
          </a:custGeom>
          <a:blipFill>
            <a:blip r:embed="rId2" cstate="print">
              <a:alphaModFix amt="44999"/>
              <a:extLst>
                <a:ext uri="{96DAC541-7B7A-43D3-8B79-37D633B846F1}">
                  <asvg:svgBlip xmlns:asvg="http://schemas.microsoft.com/office/drawing/2016/SVG/main" xmlns="" r:embed="rId3"/>
                </a:ext>
              </a:extLst>
            </a:blip>
            <a:stretch>
              <a:fillRect/>
            </a:stretch>
          </a:blipFill>
          <a:ln cap="rnd">
            <a:noFill/>
            <a:prstDash val="solid"/>
            <a:round/>
          </a:ln>
        </p:spPr>
        <p:txBody>
          <a:bodyPr/>
          <a:lstStyle/>
          <a:p>
            <a:endParaRPr lang="es-ES"/>
          </a:p>
        </p:txBody>
      </p:sp>
      <p:sp>
        <p:nvSpPr>
          <p:cNvPr id="3" name="Freeform 3"/>
          <p:cNvSpPr/>
          <p:nvPr/>
        </p:nvSpPr>
        <p:spPr>
          <a:xfrm rot="-763640">
            <a:off x="536193" y="2586162"/>
            <a:ext cx="909182" cy="929461"/>
          </a:xfrm>
          <a:custGeom>
            <a:avLst/>
            <a:gdLst/>
            <a:ahLst/>
            <a:cxnLst/>
            <a:rect l="l" t="t" r="r" b="b"/>
            <a:pathLst>
              <a:path w="909182" h="929461">
                <a:moveTo>
                  <a:pt x="0" y="0"/>
                </a:moveTo>
                <a:lnTo>
                  <a:pt x="909182" y="0"/>
                </a:lnTo>
                <a:lnTo>
                  <a:pt x="909182" y="929462"/>
                </a:lnTo>
                <a:lnTo>
                  <a:pt x="0" y="929462"/>
                </a:lnTo>
                <a:lnTo>
                  <a:pt x="0" y="0"/>
                </a:lnTo>
                <a:close/>
              </a:path>
            </a:pathLst>
          </a:custGeom>
          <a:blipFill>
            <a:blip r:embed="rId4" cstate="print">
              <a:alphaModFix amt="83000"/>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4" name="Freeform 4"/>
          <p:cNvSpPr/>
          <p:nvPr/>
        </p:nvSpPr>
        <p:spPr>
          <a:xfrm>
            <a:off x="3270168" y="2370980"/>
            <a:ext cx="1752309" cy="2019953"/>
          </a:xfrm>
          <a:custGeom>
            <a:avLst/>
            <a:gdLst/>
            <a:ahLst/>
            <a:cxnLst/>
            <a:rect l="l" t="t" r="r" b="b"/>
            <a:pathLst>
              <a:path w="1752309" h="2019953">
                <a:moveTo>
                  <a:pt x="0" y="0"/>
                </a:moveTo>
                <a:lnTo>
                  <a:pt x="1752309" y="0"/>
                </a:lnTo>
                <a:lnTo>
                  <a:pt x="1752309" y="2019952"/>
                </a:lnTo>
                <a:lnTo>
                  <a:pt x="0" y="2019952"/>
                </a:lnTo>
                <a:lnTo>
                  <a:pt x="0" y="0"/>
                </a:lnTo>
                <a:close/>
              </a:path>
            </a:pathLst>
          </a:custGeom>
          <a:blipFill>
            <a:blip r:embed="rId6" cstate="print"/>
            <a:stretch>
              <a:fillRect/>
            </a:stretch>
          </a:blipFill>
        </p:spPr>
        <p:txBody>
          <a:bodyPr/>
          <a:lstStyle/>
          <a:p>
            <a:endParaRPr lang="es-ES"/>
          </a:p>
        </p:txBody>
      </p:sp>
      <p:sp>
        <p:nvSpPr>
          <p:cNvPr id="5" name="TextBox 5"/>
          <p:cNvSpPr txBox="1"/>
          <p:nvPr/>
        </p:nvSpPr>
        <p:spPr>
          <a:xfrm>
            <a:off x="224817" y="906971"/>
            <a:ext cx="440319" cy="241630"/>
          </a:xfrm>
          <a:prstGeom prst="rect">
            <a:avLst/>
          </a:prstGeom>
        </p:spPr>
        <p:txBody>
          <a:bodyPr lIns="0" tIns="0" rIns="0" bIns="0" rtlCol="0" anchor="t">
            <a:spAutoFit/>
          </a:bodyPr>
          <a:lstStyle/>
          <a:p>
            <a:pPr marL="0" lvl="0" indent="0" algn="ctr">
              <a:lnSpc>
                <a:spcPts val="2019"/>
              </a:lnSpc>
              <a:spcBef>
                <a:spcPct val="0"/>
              </a:spcBef>
            </a:pPr>
            <a:r>
              <a:rPr lang="en-US" sz="1518" u="none" strike="noStrike">
                <a:solidFill>
                  <a:srgbClr val="010204"/>
                </a:solidFill>
                <a:latin typeface="Hachi Maru Pop"/>
                <a:ea typeface="Hachi Maru Pop"/>
                <a:cs typeface="Hachi Maru Pop"/>
                <a:sym typeface="Hachi Maru Pop"/>
              </a:rPr>
              <a:t>01</a:t>
            </a:r>
          </a:p>
        </p:txBody>
      </p:sp>
      <p:sp>
        <p:nvSpPr>
          <p:cNvPr id="6" name="TextBox 6"/>
          <p:cNvSpPr txBox="1"/>
          <p:nvPr/>
        </p:nvSpPr>
        <p:spPr>
          <a:xfrm>
            <a:off x="665136" y="893145"/>
            <a:ext cx="1827942" cy="259558"/>
          </a:xfrm>
          <a:prstGeom prst="rect">
            <a:avLst/>
          </a:prstGeom>
        </p:spPr>
        <p:txBody>
          <a:bodyPr lIns="0" tIns="0" rIns="0" bIns="0" rtlCol="0" anchor="t">
            <a:spAutoFit/>
          </a:bodyPr>
          <a:lstStyle/>
          <a:p>
            <a:pPr marL="0" lvl="0" indent="0" algn="ctr">
              <a:lnSpc>
                <a:spcPts val="2194"/>
              </a:lnSpc>
              <a:spcBef>
                <a:spcPct val="0"/>
              </a:spcBef>
            </a:pPr>
            <a:r>
              <a:rPr lang="en-US" sz="1567" u="none" strike="noStrike" dirty="0" smtClean="0">
                <a:solidFill>
                  <a:srgbClr val="010204"/>
                </a:solidFill>
                <a:latin typeface="Hachi Maru Pop"/>
                <a:ea typeface="Hachi Maru Pop"/>
                <a:cs typeface="Hachi Maru Pop"/>
                <a:sym typeface="Hachi Maru Pop"/>
              </a:rPr>
              <a:t>Presentation</a:t>
            </a:r>
            <a:endParaRPr lang="en-US" sz="1567" u="none" strike="noStrike" dirty="0">
              <a:solidFill>
                <a:srgbClr val="010204"/>
              </a:solidFill>
              <a:latin typeface="Hachi Maru Pop"/>
              <a:ea typeface="Hachi Maru Pop"/>
              <a:cs typeface="Hachi Maru Pop"/>
              <a:sym typeface="Hachi Maru Pop"/>
            </a:endParaRPr>
          </a:p>
        </p:txBody>
      </p:sp>
      <p:sp>
        <p:nvSpPr>
          <p:cNvPr id="7" name="TextBox 7"/>
          <p:cNvSpPr txBox="1"/>
          <p:nvPr/>
        </p:nvSpPr>
        <p:spPr>
          <a:xfrm>
            <a:off x="328105" y="1348630"/>
            <a:ext cx="4619093" cy="885884"/>
          </a:xfrm>
          <a:prstGeom prst="rect">
            <a:avLst/>
          </a:prstGeom>
        </p:spPr>
        <p:txBody>
          <a:bodyPr lIns="0" tIns="0" rIns="0" bIns="0" rtlCol="0" anchor="t">
            <a:spAutoFit/>
          </a:bodyPr>
          <a:lstStyle/>
          <a:p>
            <a:pPr lvl="0" algn="just">
              <a:lnSpc>
                <a:spcPts val="1400"/>
              </a:lnSpc>
              <a:spcBef>
                <a:spcPct val="0"/>
              </a:spcBef>
            </a:pPr>
            <a:r>
              <a:rPr lang="en-US" sz="1000" dirty="0" smtClean="0">
                <a:solidFill>
                  <a:srgbClr val="000000"/>
                </a:solidFill>
                <a:latin typeface="Century Gothic Paneuropean"/>
                <a:ea typeface="Century Gothic Paneuropean"/>
                <a:cs typeface="Century Gothic Paneuropean"/>
                <a:sym typeface="Century Gothic Paneuropean"/>
              </a:rPr>
              <a:t>The CAA has produced this </a:t>
            </a:r>
            <a:r>
              <a:rPr lang="en-US" sz="1000" b="1" dirty="0" smtClean="0">
                <a:solidFill>
                  <a:srgbClr val="000000"/>
                </a:solidFill>
                <a:latin typeface="Century Gothic Paneuropean"/>
                <a:ea typeface="Century Gothic Paneuropean"/>
                <a:cs typeface="Century Gothic Paneuropean"/>
                <a:sym typeface="Century Gothic Paneuropean"/>
              </a:rPr>
              <a:t>guide for parents, teachers and guardians of minors</a:t>
            </a:r>
            <a:r>
              <a:rPr lang="en-US" sz="1000" dirty="0" smtClean="0">
                <a:solidFill>
                  <a:srgbClr val="000000"/>
                </a:solidFill>
                <a:latin typeface="Century Gothic Paneuropean"/>
                <a:ea typeface="Century Gothic Paneuropean"/>
                <a:cs typeface="Century Gothic Paneuropean"/>
                <a:sym typeface="Century Gothic Paneuropean"/>
              </a:rPr>
              <a:t> to help them understand how to use tools and resources when giving children a device connected to the Internet. It also serves as a reminder of how ignorance or misuse of these devices can affect their development, their lives and their legal responsibilities.</a:t>
            </a:r>
            <a:endParaRPr lang="en-US" sz="1000" dirty="0">
              <a:solidFill>
                <a:srgbClr val="000000"/>
              </a:solidFill>
              <a:latin typeface="Century Gothic Paneuropean"/>
              <a:ea typeface="Century Gothic Paneuropean"/>
              <a:cs typeface="Century Gothic Paneuropean"/>
              <a:sym typeface="Century Gothic Paneuropean"/>
            </a:endParaRPr>
          </a:p>
        </p:txBody>
      </p:sp>
      <p:sp>
        <p:nvSpPr>
          <p:cNvPr id="8" name="TextBox 8"/>
          <p:cNvSpPr txBox="1"/>
          <p:nvPr/>
        </p:nvSpPr>
        <p:spPr>
          <a:xfrm>
            <a:off x="2382007" y="4448082"/>
            <a:ext cx="2528664" cy="706347"/>
          </a:xfrm>
          <a:prstGeom prst="rect">
            <a:avLst/>
          </a:prstGeom>
        </p:spPr>
        <p:txBody>
          <a:bodyPr lIns="0" tIns="0" rIns="0" bIns="0" rtlCol="0" anchor="t">
            <a:spAutoFit/>
          </a:bodyPr>
          <a:lstStyle/>
          <a:p>
            <a:pPr lvl="0" algn="just">
              <a:lnSpc>
                <a:spcPts val="1400"/>
              </a:lnSpc>
              <a:spcBef>
                <a:spcPct val="0"/>
              </a:spcBef>
            </a:pPr>
            <a:r>
              <a:rPr lang="en-US" sz="1000" dirty="0" smtClean="0">
                <a:solidFill>
                  <a:srgbClr val="000000"/>
                </a:solidFill>
                <a:latin typeface="Century Gothic Paneuropean"/>
                <a:ea typeface="Century Gothic Paneuropean"/>
                <a:cs typeface="Century Gothic Paneuropean"/>
                <a:sym typeface="Century Gothic Paneuropean"/>
              </a:rPr>
              <a:t>Because it is the dominant and omnipresent device in everyone's lives and the one with which the vast majority live and access the Internet.</a:t>
            </a:r>
            <a:endParaRPr lang="en-US" sz="1000" dirty="0">
              <a:solidFill>
                <a:srgbClr val="000000"/>
              </a:solidFill>
              <a:latin typeface="Century Gothic Paneuropean"/>
              <a:ea typeface="Century Gothic Paneuropean"/>
              <a:cs typeface="Century Gothic Paneuropean"/>
              <a:sym typeface="Century Gothic Paneuropean"/>
            </a:endParaRPr>
          </a:p>
        </p:txBody>
      </p:sp>
      <p:sp>
        <p:nvSpPr>
          <p:cNvPr id="9" name="TextBox 9"/>
          <p:cNvSpPr txBox="1"/>
          <p:nvPr/>
        </p:nvSpPr>
        <p:spPr>
          <a:xfrm>
            <a:off x="328105" y="3669788"/>
            <a:ext cx="2371895" cy="706347"/>
          </a:xfrm>
          <a:prstGeom prst="rect">
            <a:avLst/>
          </a:prstGeom>
        </p:spPr>
        <p:txBody>
          <a:bodyPr lIns="0" tIns="0" rIns="0" bIns="0" rtlCol="0" anchor="t">
            <a:spAutoFit/>
          </a:bodyPr>
          <a:lstStyle/>
          <a:p>
            <a:pPr lvl="0">
              <a:lnSpc>
                <a:spcPts val="1400"/>
              </a:lnSpc>
              <a:spcBef>
                <a:spcPct val="0"/>
              </a:spcBef>
            </a:pPr>
            <a:r>
              <a:rPr lang="en-US" sz="1000" b="1" i="1" dirty="0" smtClean="0">
                <a:solidFill>
                  <a:srgbClr val="000000"/>
                </a:solidFill>
                <a:latin typeface="Century Gothic Paneuropean Bold Italics"/>
                <a:ea typeface="Century Gothic Paneuropean Bold Italics"/>
                <a:cs typeface="Century Gothic Paneuropean Bold Italics"/>
                <a:sym typeface="Century Gothic Paneuropean Bold Italics"/>
              </a:rPr>
              <a:t>This guide contains advice on digital support in general and, </a:t>
            </a:r>
            <a:r>
              <a:rPr lang="en-US" sz="1000" i="1" dirty="0" smtClean="0">
                <a:solidFill>
                  <a:srgbClr val="000000"/>
                </a:solidFill>
                <a:latin typeface="Century Gothic Paneuropean Bold Italics"/>
                <a:ea typeface="Century Gothic Paneuropean Bold Italics"/>
                <a:cs typeface="Century Gothic Paneuropean Bold Italics"/>
                <a:sym typeface="Century Gothic Paneuropean Bold Italics"/>
              </a:rPr>
              <a:t>in particular</a:t>
            </a:r>
            <a:r>
              <a:rPr lang="en-US" sz="1000" b="1" i="1" dirty="0" smtClean="0">
                <a:solidFill>
                  <a:srgbClr val="000000"/>
                </a:solidFill>
                <a:latin typeface="Century Gothic Paneuropean Bold Italics"/>
                <a:ea typeface="Century Gothic Paneuropean Bold Italics"/>
                <a:cs typeface="Century Gothic Paneuropean Bold Italics"/>
                <a:sym typeface="Century Gothic Paneuropean Bold Italics"/>
              </a:rPr>
              <a:t>, </a:t>
            </a:r>
            <a:r>
              <a:rPr lang="en-US" sz="1000" b="1" i="1" dirty="0" err="1" smtClean="0">
                <a:solidFill>
                  <a:srgbClr val="000000"/>
                </a:solidFill>
                <a:latin typeface="Century Gothic Paneuropean Bold Italics"/>
                <a:ea typeface="Century Gothic Paneuropean Bold Italics"/>
                <a:cs typeface="Century Gothic Paneuropean Bold Italics"/>
                <a:sym typeface="Century Gothic Paneuropean Bold Italics"/>
              </a:rPr>
              <a:t>emphasises</a:t>
            </a:r>
            <a:r>
              <a:rPr lang="en-US" sz="1000" b="1" i="1" dirty="0" smtClean="0">
                <a:solidFill>
                  <a:srgbClr val="000000"/>
                </a:solidFill>
                <a:latin typeface="Century Gothic Paneuropean Bold Italics"/>
                <a:ea typeface="Century Gothic Paneuropean Bold Italics"/>
                <a:cs typeface="Century Gothic Paneuropean Bold Italics"/>
                <a:sym typeface="Century Gothic Paneuropean Bold Italics"/>
              </a:rPr>
              <a:t> the proper use of mobile phones by young people.</a:t>
            </a:r>
            <a:endParaRPr lang="en-US" sz="1000" b="1" i="1" dirty="0">
              <a:solidFill>
                <a:srgbClr val="000000"/>
              </a:solidFill>
              <a:latin typeface="Century Gothic Paneuropean Bold Italics"/>
              <a:ea typeface="Century Gothic Paneuropean Bold Italics"/>
              <a:cs typeface="Century Gothic Paneuropean Bold Italics"/>
              <a:sym typeface="Century Gothic Paneuropean Bold Italics"/>
            </a:endParaRPr>
          </a:p>
        </p:txBody>
      </p:sp>
      <p:sp>
        <p:nvSpPr>
          <p:cNvPr id="10" name="TextBox 10"/>
          <p:cNvSpPr txBox="1"/>
          <p:nvPr/>
        </p:nvSpPr>
        <p:spPr>
          <a:xfrm>
            <a:off x="5095664" y="5072433"/>
            <a:ext cx="102245"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3.</a:t>
            </a:r>
          </a:p>
        </p:txBody>
      </p:sp>
      <p:sp>
        <p:nvSpPr>
          <p:cNvPr id="11" name="TextBox 11"/>
          <p:cNvSpPr txBox="1"/>
          <p:nvPr/>
        </p:nvSpPr>
        <p:spPr>
          <a:xfrm>
            <a:off x="328104" y="293491"/>
            <a:ext cx="1837246" cy="102592"/>
          </a:xfrm>
          <a:prstGeom prst="rect">
            <a:avLst/>
          </a:prstGeom>
        </p:spPr>
        <p:txBody>
          <a:bodyPr wrap="square" lIns="0" tIns="0" rIns="0" bIns="0" rtlCol="0" anchor="t">
            <a:spAutoFit/>
          </a:bodyPr>
          <a:lstStyle/>
          <a:p>
            <a:pPr>
              <a:lnSpc>
                <a:spcPts val="789"/>
              </a:lnSpc>
            </a:pPr>
            <a:r>
              <a:rPr lang="en-US" sz="593" spc="-12" dirty="0" smtClean="0">
                <a:solidFill>
                  <a:srgbClr val="000000"/>
                </a:solidFill>
                <a:latin typeface="Hachi Maru Pop"/>
                <a:ea typeface="Hachi Maru Pop"/>
                <a:cs typeface="Hachi Maru Pop"/>
                <a:sym typeface="Hachi Maru Pop"/>
              </a:rPr>
              <a:t>Guide to responsible mobile phone use</a:t>
            </a:r>
            <a:endParaRPr lang="en-US" sz="593" spc="-12" dirty="0">
              <a:solidFill>
                <a:srgbClr val="000000"/>
              </a:solidFill>
              <a:latin typeface="Hachi Maru Pop"/>
              <a:ea typeface="Hachi Maru Pop"/>
              <a:cs typeface="Hachi Maru Pop"/>
              <a:sym typeface="Hachi Maru Po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1540" y="1038337"/>
            <a:ext cx="1356390" cy="1439140"/>
            <a:chOff x="0" y="0"/>
            <a:chExt cx="1808520" cy="1918854"/>
          </a:xfrm>
        </p:grpSpPr>
        <p:sp>
          <p:nvSpPr>
            <p:cNvPr id="3" name="Freeform 3"/>
            <p:cNvSpPr/>
            <p:nvPr/>
          </p:nvSpPr>
          <p:spPr>
            <a:xfrm>
              <a:off x="0" y="0"/>
              <a:ext cx="1808520" cy="1918854"/>
            </a:xfrm>
            <a:custGeom>
              <a:avLst/>
              <a:gdLst/>
              <a:ahLst/>
              <a:cxnLst/>
              <a:rect l="l" t="t" r="r" b="b"/>
              <a:pathLst>
                <a:path w="1808520" h="1918854">
                  <a:moveTo>
                    <a:pt x="0" y="0"/>
                  </a:moveTo>
                  <a:lnTo>
                    <a:pt x="1808520" y="0"/>
                  </a:lnTo>
                  <a:lnTo>
                    <a:pt x="1808520" y="1918854"/>
                  </a:lnTo>
                  <a:lnTo>
                    <a:pt x="0" y="1918854"/>
                  </a:lnTo>
                  <a:lnTo>
                    <a:pt x="0" y="0"/>
                  </a:lnTo>
                  <a:close/>
                </a:path>
              </a:pathLst>
            </a:custGeom>
            <a:blipFill>
              <a:blip r:embed="rId2" cstate="print"/>
              <a:stretch>
                <a:fillRect/>
              </a:stretch>
            </a:blipFill>
          </p:spPr>
          <p:txBody>
            <a:bodyPr/>
            <a:lstStyle/>
            <a:p>
              <a:endParaRPr lang="es-ES"/>
            </a:p>
          </p:txBody>
        </p:sp>
        <p:sp>
          <p:nvSpPr>
            <p:cNvPr id="4" name="Freeform 4"/>
            <p:cNvSpPr/>
            <p:nvPr/>
          </p:nvSpPr>
          <p:spPr>
            <a:xfrm rot="326547">
              <a:off x="117214" y="628315"/>
              <a:ext cx="147260" cy="404966"/>
            </a:xfrm>
            <a:custGeom>
              <a:avLst/>
              <a:gdLst/>
              <a:ahLst/>
              <a:cxnLst/>
              <a:rect l="l" t="t" r="r" b="b"/>
              <a:pathLst>
                <a:path w="147260" h="404966">
                  <a:moveTo>
                    <a:pt x="0" y="0"/>
                  </a:moveTo>
                  <a:lnTo>
                    <a:pt x="147260" y="0"/>
                  </a:lnTo>
                  <a:lnTo>
                    <a:pt x="147260" y="404966"/>
                  </a:lnTo>
                  <a:lnTo>
                    <a:pt x="0" y="404966"/>
                  </a:lnTo>
                  <a:lnTo>
                    <a:pt x="0" y="0"/>
                  </a:lnTo>
                  <a:close/>
                </a:path>
              </a:pathLst>
            </a:custGeom>
            <a:blipFill>
              <a:blip r:embed="rId3" cstate="print"/>
              <a:stretch>
                <a:fillRect/>
              </a:stretch>
            </a:blipFill>
          </p:spPr>
          <p:txBody>
            <a:bodyPr/>
            <a:lstStyle/>
            <a:p>
              <a:endParaRPr lang="es-ES"/>
            </a:p>
          </p:txBody>
        </p:sp>
      </p:grpSp>
      <p:sp>
        <p:nvSpPr>
          <p:cNvPr id="5" name="Freeform 5"/>
          <p:cNvSpPr/>
          <p:nvPr/>
        </p:nvSpPr>
        <p:spPr>
          <a:xfrm>
            <a:off x="3460750" y="3079750"/>
            <a:ext cx="1391590" cy="1587914"/>
          </a:xfrm>
          <a:custGeom>
            <a:avLst/>
            <a:gdLst/>
            <a:ahLst/>
            <a:cxnLst/>
            <a:rect l="l" t="t" r="r" b="b"/>
            <a:pathLst>
              <a:path w="1391590" h="1587914">
                <a:moveTo>
                  <a:pt x="0" y="0"/>
                </a:moveTo>
                <a:lnTo>
                  <a:pt x="1391591" y="0"/>
                </a:lnTo>
                <a:lnTo>
                  <a:pt x="1391591" y="1587914"/>
                </a:lnTo>
                <a:lnTo>
                  <a:pt x="0" y="1587914"/>
                </a:lnTo>
                <a:lnTo>
                  <a:pt x="0" y="0"/>
                </a:lnTo>
                <a:close/>
              </a:path>
            </a:pathLst>
          </a:custGeom>
          <a:blipFill>
            <a:blip r:embed="rId4" cstate="print">
              <a:alphaModFix amt="75000"/>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6" name="TextBox 6"/>
          <p:cNvSpPr txBox="1"/>
          <p:nvPr/>
        </p:nvSpPr>
        <p:spPr>
          <a:xfrm>
            <a:off x="310350" y="592381"/>
            <a:ext cx="440319" cy="257729"/>
          </a:xfrm>
          <a:prstGeom prst="rect">
            <a:avLst/>
          </a:prstGeom>
        </p:spPr>
        <p:txBody>
          <a:bodyPr lIns="0" tIns="0" rIns="0" bIns="0" rtlCol="0" anchor="t">
            <a:spAutoFit/>
          </a:bodyPr>
          <a:lstStyle/>
          <a:p>
            <a:pPr marL="0" lvl="0" indent="0" algn="ctr">
              <a:lnSpc>
                <a:spcPts val="2194"/>
              </a:lnSpc>
              <a:spcBef>
                <a:spcPct val="0"/>
              </a:spcBef>
            </a:pPr>
            <a:r>
              <a:rPr lang="en-US" sz="1567" u="none" strike="noStrike">
                <a:solidFill>
                  <a:srgbClr val="010204"/>
                </a:solidFill>
                <a:latin typeface="Hachi Maru Pop"/>
                <a:ea typeface="Hachi Maru Pop"/>
                <a:cs typeface="Hachi Maru Pop"/>
                <a:sym typeface="Hachi Maru Pop"/>
              </a:rPr>
              <a:t>02</a:t>
            </a:r>
          </a:p>
        </p:txBody>
      </p:sp>
      <p:sp>
        <p:nvSpPr>
          <p:cNvPr id="7" name="TextBox 7"/>
          <p:cNvSpPr txBox="1"/>
          <p:nvPr/>
        </p:nvSpPr>
        <p:spPr>
          <a:xfrm>
            <a:off x="750669" y="592381"/>
            <a:ext cx="2053628" cy="259558"/>
          </a:xfrm>
          <a:prstGeom prst="rect">
            <a:avLst/>
          </a:prstGeom>
        </p:spPr>
        <p:txBody>
          <a:bodyPr lIns="0" tIns="0" rIns="0" bIns="0" rtlCol="0" anchor="t">
            <a:spAutoFit/>
          </a:bodyPr>
          <a:lstStyle/>
          <a:p>
            <a:pPr marL="0" lvl="0" indent="0" algn="ctr">
              <a:lnSpc>
                <a:spcPts val="2194"/>
              </a:lnSpc>
              <a:spcBef>
                <a:spcPct val="0"/>
              </a:spcBef>
            </a:pPr>
            <a:r>
              <a:rPr lang="en-US" sz="1567" u="none" strike="noStrike" dirty="0" smtClean="0">
                <a:solidFill>
                  <a:srgbClr val="010204"/>
                </a:solidFill>
                <a:latin typeface="Hachi Maru Pop"/>
                <a:ea typeface="Hachi Maru Pop"/>
                <a:cs typeface="Hachi Maru Pop"/>
                <a:sym typeface="Hachi Maru Pop"/>
              </a:rPr>
              <a:t>CAA warns</a:t>
            </a:r>
            <a:endParaRPr lang="en-US" sz="1567" u="none" strike="noStrike" dirty="0">
              <a:solidFill>
                <a:srgbClr val="010204"/>
              </a:solidFill>
              <a:latin typeface="Hachi Maru Pop"/>
              <a:ea typeface="Hachi Maru Pop"/>
              <a:cs typeface="Hachi Maru Pop"/>
              <a:sym typeface="Hachi Maru Pop"/>
            </a:endParaRPr>
          </a:p>
        </p:txBody>
      </p:sp>
      <p:sp>
        <p:nvSpPr>
          <p:cNvPr id="8" name="TextBox 8"/>
          <p:cNvSpPr txBox="1"/>
          <p:nvPr/>
        </p:nvSpPr>
        <p:spPr>
          <a:xfrm>
            <a:off x="1817982" y="1019287"/>
            <a:ext cx="3328805" cy="1424493"/>
          </a:xfrm>
          <a:prstGeom prst="rect">
            <a:avLst/>
          </a:prstGeom>
        </p:spPr>
        <p:txBody>
          <a:bodyPr lIns="0" tIns="0" rIns="0" bIns="0" rtlCol="0" anchor="t">
            <a:spAutoFit/>
          </a:bodyPr>
          <a:lstStyle/>
          <a:p>
            <a:pPr lvl="0" algn="just">
              <a:lnSpc>
                <a:spcPts val="1400"/>
              </a:lnSpc>
              <a:spcBef>
                <a:spcPct val="0"/>
              </a:spcBef>
            </a:pPr>
            <a:r>
              <a:rPr lang="en-US" sz="1000" b="1" dirty="0" smtClean="0">
                <a:solidFill>
                  <a:srgbClr val="000000"/>
                </a:solidFill>
                <a:latin typeface="Century Gothic Paneuropean"/>
                <a:ea typeface="Century Gothic Paneuropean"/>
                <a:cs typeface="Century Gothic Paneuropean"/>
                <a:sym typeface="Century Gothic Paneuropean"/>
              </a:rPr>
              <a:t>Technology affects us physically, mentally, socially and sexually at any age</a:t>
            </a:r>
            <a:r>
              <a:rPr lang="en-US" sz="1000" dirty="0" smtClean="0">
                <a:solidFill>
                  <a:srgbClr val="000000"/>
                </a:solidFill>
                <a:latin typeface="Century Gothic Paneuropean"/>
                <a:ea typeface="Century Gothic Paneuropean"/>
                <a:cs typeface="Century Gothic Paneuropean"/>
                <a:sym typeface="Century Gothic Paneuropean"/>
              </a:rPr>
              <a:t>, from birth to the end of life, but minors are more exposed and </a:t>
            </a:r>
            <a:r>
              <a:rPr lang="en-US" sz="1000" dirty="0" err="1" smtClean="0">
                <a:solidFill>
                  <a:srgbClr val="000000"/>
                </a:solidFill>
                <a:latin typeface="Century Gothic Paneuropean"/>
                <a:ea typeface="Century Gothic Paneuropean"/>
                <a:cs typeface="Century Gothic Paneuropean"/>
                <a:sym typeface="Century Gothic Paneuropean"/>
              </a:rPr>
              <a:t>defenceless</a:t>
            </a:r>
            <a:r>
              <a:rPr lang="en-US" sz="1000" dirty="0" smtClean="0">
                <a:solidFill>
                  <a:srgbClr val="000000"/>
                </a:solidFill>
                <a:latin typeface="Century Gothic Paneuropean"/>
                <a:ea typeface="Century Gothic Paneuropean"/>
                <a:cs typeface="Century Gothic Paneuropean"/>
                <a:sym typeface="Century Gothic Paneuropean"/>
              </a:rPr>
              <a:t>. The data handled by this Council shows that the probability of a minor accessing inappropriate content on the Internet via a mobile phone is very high and that access to such content can be harmful to them.</a:t>
            </a:r>
            <a:endParaRPr lang="en-US" sz="1000" dirty="0">
              <a:solidFill>
                <a:srgbClr val="000000"/>
              </a:solidFill>
              <a:latin typeface="Century Gothic Paneuropean"/>
              <a:ea typeface="Century Gothic Paneuropean"/>
              <a:cs typeface="Century Gothic Paneuropean"/>
              <a:sym typeface="Century Gothic Paneuropean"/>
            </a:endParaRPr>
          </a:p>
        </p:txBody>
      </p:sp>
      <p:sp>
        <p:nvSpPr>
          <p:cNvPr id="9" name="TextBox 9"/>
          <p:cNvSpPr txBox="1"/>
          <p:nvPr/>
        </p:nvSpPr>
        <p:spPr>
          <a:xfrm>
            <a:off x="444977" y="2565350"/>
            <a:ext cx="2665012" cy="1156727"/>
          </a:xfrm>
          <a:prstGeom prst="rect">
            <a:avLst/>
          </a:prstGeom>
        </p:spPr>
        <p:txBody>
          <a:bodyPr lIns="0" tIns="0" rIns="0" bIns="0" rtlCol="0" anchor="t">
            <a:spAutoFit/>
          </a:bodyPr>
          <a:lstStyle/>
          <a:p>
            <a:pPr lvl="0" algn="just">
              <a:lnSpc>
                <a:spcPts val="1330"/>
              </a:lnSpc>
              <a:spcBef>
                <a:spcPct val="0"/>
              </a:spcBef>
            </a:pPr>
            <a:r>
              <a:rPr lang="en-US" sz="950" dirty="0" smtClean="0">
                <a:solidFill>
                  <a:srgbClr val="000000"/>
                </a:solidFill>
                <a:latin typeface="Century Gothic Paneuropean"/>
                <a:ea typeface="Century Gothic Paneuropean"/>
                <a:cs typeface="Century Gothic Paneuropean"/>
                <a:sym typeface="Century Gothic Paneuropean"/>
              </a:rPr>
              <a:t>After conducting our own research, </a:t>
            </a:r>
            <a:r>
              <a:rPr lang="en-US" sz="950" b="1" dirty="0" smtClean="0">
                <a:solidFill>
                  <a:srgbClr val="000000"/>
                </a:solidFill>
                <a:latin typeface="Century Gothic Paneuropean"/>
                <a:ea typeface="Century Gothic Paneuropean"/>
                <a:cs typeface="Century Gothic Paneuropean"/>
                <a:sym typeface="Century Gothic Paneuropean"/>
              </a:rPr>
              <a:t>we have discovered and warned</a:t>
            </a:r>
            <a:r>
              <a:rPr lang="en-US" sz="950" dirty="0" smtClean="0">
                <a:solidFill>
                  <a:srgbClr val="000000"/>
                </a:solidFill>
                <a:latin typeface="Century Gothic Paneuropean"/>
                <a:ea typeface="Century Gothic Paneuropean"/>
                <a:cs typeface="Century Gothic Paneuropean"/>
                <a:sym typeface="Century Gothic Paneuropean"/>
              </a:rPr>
              <a:t> of the easy access minors can have to dangerous, pornographic and violent content, which is not only inappropriate for them, but also of dubious legality and even shocking for adults.</a:t>
            </a:r>
            <a:endParaRPr lang="en-US" sz="950" u="none" strike="noStrike" dirty="0">
              <a:solidFill>
                <a:srgbClr val="000000"/>
              </a:solidFill>
              <a:latin typeface="Century Gothic Paneuropean"/>
              <a:ea typeface="Century Gothic Paneuropean"/>
              <a:cs typeface="Century Gothic Paneuropean"/>
              <a:sym typeface="Century Gothic Paneuropean"/>
            </a:endParaRPr>
          </a:p>
        </p:txBody>
      </p:sp>
      <p:sp>
        <p:nvSpPr>
          <p:cNvPr id="10" name="TextBox 10"/>
          <p:cNvSpPr txBox="1"/>
          <p:nvPr/>
        </p:nvSpPr>
        <p:spPr>
          <a:xfrm>
            <a:off x="3765550" y="3232150"/>
            <a:ext cx="811512" cy="333425"/>
          </a:xfrm>
          <a:prstGeom prst="rect">
            <a:avLst/>
          </a:prstGeom>
        </p:spPr>
        <p:txBody>
          <a:bodyPr wrap="square" lIns="0" tIns="0" rIns="0" bIns="0" rtlCol="0" anchor="t">
            <a:spAutoFit/>
          </a:bodyPr>
          <a:lstStyle/>
          <a:p>
            <a:pPr marL="0" lvl="0" indent="0" algn="ctr">
              <a:lnSpc>
                <a:spcPts val="1310"/>
              </a:lnSpc>
              <a:spcBef>
                <a:spcPct val="0"/>
              </a:spcBef>
            </a:pPr>
            <a:r>
              <a:rPr lang="en-US" sz="1101" b="1" i="1" u="none" strike="noStrike" dirty="0" smtClean="0">
                <a:solidFill>
                  <a:srgbClr val="000000"/>
                </a:solidFill>
                <a:latin typeface="Balsamiq Sans Bold Italics"/>
                <a:ea typeface="Balsamiq Sans Bold Italics"/>
                <a:cs typeface="Balsamiq Sans Bold Italics"/>
                <a:sym typeface="Balsamiq Sans Bold Italics"/>
              </a:rPr>
              <a:t>Dangerous	</a:t>
            </a:r>
            <a:endParaRPr lang="en-US" sz="1101" b="1" i="1" u="none" strike="noStrike" dirty="0">
              <a:solidFill>
                <a:srgbClr val="000000"/>
              </a:solidFill>
              <a:latin typeface="Balsamiq Sans Bold Italics"/>
              <a:ea typeface="Balsamiq Sans Bold Italics"/>
              <a:cs typeface="Balsamiq Sans Bold Italics"/>
              <a:sym typeface="Balsamiq Sans Bold Italics"/>
            </a:endParaRPr>
          </a:p>
        </p:txBody>
      </p:sp>
      <p:sp>
        <p:nvSpPr>
          <p:cNvPr id="11" name="TextBox 11"/>
          <p:cNvSpPr txBox="1"/>
          <p:nvPr/>
        </p:nvSpPr>
        <p:spPr>
          <a:xfrm>
            <a:off x="3369480" y="2669913"/>
            <a:ext cx="1676910" cy="358047"/>
          </a:xfrm>
          <a:prstGeom prst="rect">
            <a:avLst/>
          </a:prstGeom>
        </p:spPr>
        <p:txBody>
          <a:bodyPr lIns="0" tIns="0" rIns="0" bIns="0" rtlCol="0" anchor="t">
            <a:spAutoFit/>
          </a:bodyPr>
          <a:lstStyle/>
          <a:p>
            <a:pPr lvl="0" algn="ctr">
              <a:lnSpc>
                <a:spcPts val="1357"/>
              </a:lnSpc>
            </a:pPr>
            <a:r>
              <a:rPr lang="en-US" sz="1140" b="1" i="1" dirty="0" smtClean="0">
                <a:solidFill>
                  <a:srgbClr val="000000"/>
                </a:solidFill>
                <a:latin typeface="Balsamiq Sans Bold Italics"/>
                <a:ea typeface="Balsamiq Sans Bold Italics"/>
                <a:cs typeface="Balsamiq Sans Bold Italics"/>
                <a:sym typeface="Balsamiq Sans Bold Italics"/>
              </a:rPr>
              <a:t>A minor can have easy access to</a:t>
            </a:r>
            <a:endParaRPr lang="en-US" sz="1140" b="1" i="1" dirty="0">
              <a:solidFill>
                <a:srgbClr val="000000"/>
              </a:solidFill>
              <a:latin typeface="Balsamiq Sans Bold Italics"/>
              <a:ea typeface="Balsamiq Sans Bold Italics"/>
              <a:cs typeface="Balsamiq Sans Bold Italics"/>
              <a:sym typeface="Balsamiq Sans Bold Italics"/>
            </a:endParaRPr>
          </a:p>
        </p:txBody>
      </p:sp>
      <p:sp>
        <p:nvSpPr>
          <p:cNvPr id="12" name="TextBox 12"/>
          <p:cNvSpPr txBox="1"/>
          <p:nvPr/>
        </p:nvSpPr>
        <p:spPr>
          <a:xfrm>
            <a:off x="3689350" y="3841750"/>
            <a:ext cx="992690" cy="167354"/>
          </a:xfrm>
          <a:prstGeom prst="rect">
            <a:avLst/>
          </a:prstGeom>
        </p:spPr>
        <p:txBody>
          <a:bodyPr lIns="0" tIns="0" rIns="0" bIns="0" rtlCol="0" anchor="t">
            <a:spAutoFit/>
          </a:bodyPr>
          <a:lstStyle/>
          <a:p>
            <a:pPr lvl="0" algn="ctr">
              <a:lnSpc>
                <a:spcPts val="1310"/>
              </a:lnSpc>
              <a:spcBef>
                <a:spcPct val="0"/>
              </a:spcBef>
            </a:pPr>
            <a:r>
              <a:rPr lang="en-US" sz="1101" b="1" i="1" dirty="0" smtClean="0">
                <a:solidFill>
                  <a:srgbClr val="000000"/>
                </a:solidFill>
                <a:latin typeface="Balsamiq Sans Bold Italics"/>
                <a:ea typeface="Balsamiq Sans Bold Italics"/>
                <a:cs typeface="Balsamiq Sans Bold Italics"/>
                <a:sym typeface="Balsamiq Sans Bold Italics"/>
              </a:rPr>
              <a:t>pornographic</a:t>
            </a:r>
            <a:endParaRPr lang="en-US" sz="1101" b="1" i="1" dirty="0">
              <a:solidFill>
                <a:srgbClr val="000000"/>
              </a:solidFill>
              <a:latin typeface="Balsamiq Sans Bold Italics"/>
              <a:ea typeface="Balsamiq Sans Bold Italics"/>
              <a:cs typeface="Balsamiq Sans Bold Italics"/>
              <a:sym typeface="Balsamiq Sans Bold Italics"/>
            </a:endParaRPr>
          </a:p>
        </p:txBody>
      </p:sp>
      <p:sp>
        <p:nvSpPr>
          <p:cNvPr id="13" name="TextBox 13"/>
          <p:cNvSpPr txBox="1"/>
          <p:nvPr/>
        </p:nvSpPr>
        <p:spPr>
          <a:xfrm>
            <a:off x="3841750" y="4298950"/>
            <a:ext cx="756803" cy="167354"/>
          </a:xfrm>
          <a:prstGeom prst="rect">
            <a:avLst/>
          </a:prstGeom>
        </p:spPr>
        <p:txBody>
          <a:bodyPr lIns="0" tIns="0" rIns="0" bIns="0" rtlCol="0" anchor="t">
            <a:spAutoFit/>
          </a:bodyPr>
          <a:lstStyle/>
          <a:p>
            <a:pPr marL="0" lvl="0" indent="0" algn="ctr">
              <a:lnSpc>
                <a:spcPts val="1310"/>
              </a:lnSpc>
              <a:spcBef>
                <a:spcPct val="0"/>
              </a:spcBef>
            </a:pPr>
            <a:r>
              <a:rPr lang="en-US" sz="1101" b="1" i="1" u="none" strike="noStrike" dirty="0" smtClean="0">
                <a:solidFill>
                  <a:srgbClr val="000000"/>
                </a:solidFill>
                <a:latin typeface="Balsamiq Sans Bold Italics"/>
                <a:ea typeface="Balsamiq Sans Bold Italics"/>
                <a:cs typeface="Balsamiq Sans Bold Italics"/>
                <a:sym typeface="Balsamiq Sans Bold Italics"/>
              </a:rPr>
              <a:t>violent</a:t>
            </a:r>
            <a:endParaRPr lang="en-US" sz="1101" b="1" i="1" u="none" strike="noStrike" dirty="0">
              <a:solidFill>
                <a:srgbClr val="000000"/>
              </a:solidFill>
              <a:latin typeface="Balsamiq Sans Bold Italics"/>
              <a:ea typeface="Balsamiq Sans Bold Italics"/>
              <a:cs typeface="Balsamiq Sans Bold Italics"/>
              <a:sym typeface="Balsamiq Sans Bold Italics"/>
            </a:endParaRPr>
          </a:p>
        </p:txBody>
      </p:sp>
      <p:sp>
        <p:nvSpPr>
          <p:cNvPr id="14" name="Freeform 14"/>
          <p:cNvSpPr/>
          <p:nvPr/>
        </p:nvSpPr>
        <p:spPr>
          <a:xfrm rot="-9575725">
            <a:off x="-3636705" y="4464043"/>
            <a:ext cx="9795944" cy="5996584"/>
          </a:xfrm>
          <a:custGeom>
            <a:avLst/>
            <a:gdLst/>
            <a:ahLst/>
            <a:cxnLst/>
            <a:rect l="l" t="t" r="r" b="b"/>
            <a:pathLst>
              <a:path w="9795944" h="5996584">
                <a:moveTo>
                  <a:pt x="0" y="0"/>
                </a:moveTo>
                <a:lnTo>
                  <a:pt x="9795943" y="0"/>
                </a:lnTo>
                <a:lnTo>
                  <a:pt x="9795943" y="5996584"/>
                </a:lnTo>
                <a:lnTo>
                  <a:pt x="0" y="5996584"/>
                </a:lnTo>
                <a:lnTo>
                  <a:pt x="0" y="0"/>
                </a:lnTo>
                <a:close/>
              </a:path>
            </a:pathLst>
          </a:custGeom>
          <a:blipFill>
            <a:blip r:embed="rId6" cstate="print">
              <a:alphaModFix amt="41000"/>
              <a:extLst>
                <a:ext uri="{96DAC541-7B7A-43D3-8B79-37D633B846F1}">
                  <asvg:svgBlip xmlns:asvg="http://schemas.microsoft.com/office/drawing/2016/SVG/main" xmlns="" r:embed="rId7"/>
                </a:ext>
              </a:extLst>
            </a:blip>
            <a:stretch>
              <a:fillRect t="-10192"/>
            </a:stretch>
          </a:blipFill>
          <a:ln cap="rnd">
            <a:noFill/>
            <a:prstDash val="solid"/>
            <a:round/>
          </a:ln>
        </p:spPr>
        <p:txBody>
          <a:bodyPr/>
          <a:lstStyle/>
          <a:p>
            <a:endParaRPr lang="es-ES"/>
          </a:p>
        </p:txBody>
      </p:sp>
      <p:sp>
        <p:nvSpPr>
          <p:cNvPr id="15" name="TextBox 15"/>
          <p:cNvSpPr txBox="1"/>
          <p:nvPr/>
        </p:nvSpPr>
        <p:spPr>
          <a:xfrm>
            <a:off x="444977" y="3798243"/>
            <a:ext cx="2665012" cy="307777"/>
          </a:xfrm>
          <a:prstGeom prst="rect">
            <a:avLst/>
          </a:prstGeom>
        </p:spPr>
        <p:txBody>
          <a:bodyPr lIns="0" tIns="0" rIns="0" bIns="0" rtlCol="0" anchor="t">
            <a:spAutoFit/>
          </a:bodyPr>
          <a:lstStyle/>
          <a:p>
            <a:pPr lvl="0" algn="just">
              <a:lnSpc>
                <a:spcPts val="1200"/>
              </a:lnSpc>
            </a:pPr>
            <a:r>
              <a:rPr lang="en-US" sz="1000" b="1" dirty="0" smtClean="0">
                <a:solidFill>
                  <a:srgbClr val="000000"/>
                </a:solidFill>
                <a:latin typeface="Century Gothic Paneuropean Bold"/>
                <a:ea typeface="Century Gothic Paneuropean Bold"/>
                <a:cs typeface="Century Gothic Paneuropean Bold"/>
                <a:sym typeface="Century Gothic Paneuropean Bold"/>
              </a:rPr>
              <a:t>Since 2021, the CAA has been developing measures to protect minors on the Internet.</a:t>
            </a:r>
            <a:endParaRPr lang="en-US" sz="1000" b="1" u="none" strike="noStrike" dirty="0">
              <a:solidFill>
                <a:srgbClr val="000000"/>
              </a:solidFill>
              <a:latin typeface="Century Gothic Paneuropean Bold"/>
              <a:ea typeface="Century Gothic Paneuropean Bold"/>
              <a:cs typeface="Century Gothic Paneuropean Bold"/>
              <a:sym typeface="Century Gothic Paneuropean Bold"/>
            </a:endParaRPr>
          </a:p>
        </p:txBody>
      </p:sp>
      <p:sp>
        <p:nvSpPr>
          <p:cNvPr id="16" name="TextBox 16"/>
          <p:cNvSpPr txBox="1"/>
          <p:nvPr/>
        </p:nvSpPr>
        <p:spPr>
          <a:xfrm>
            <a:off x="423757" y="4321841"/>
            <a:ext cx="2686232" cy="656590"/>
          </a:xfrm>
          <a:prstGeom prst="rect">
            <a:avLst/>
          </a:prstGeom>
        </p:spPr>
        <p:txBody>
          <a:bodyPr lIns="0" tIns="0" rIns="0" bIns="0" rtlCol="0" anchor="t">
            <a:spAutoFit/>
          </a:bodyPr>
          <a:lstStyle/>
          <a:p>
            <a:pPr lvl="0" algn="just">
              <a:lnSpc>
                <a:spcPts val="1330"/>
              </a:lnSpc>
              <a:spcBef>
                <a:spcPct val="0"/>
              </a:spcBef>
            </a:pPr>
            <a:r>
              <a:rPr lang="en-US" sz="950" spc="-27" dirty="0" smtClean="0">
                <a:solidFill>
                  <a:srgbClr val="000000"/>
                </a:solidFill>
                <a:latin typeface="Century Gothic Paneuropean"/>
                <a:ea typeface="Century Gothic Paneuropean"/>
                <a:cs typeface="Century Gothic Paneuropean"/>
                <a:sym typeface="Century Gothic Paneuropean"/>
              </a:rPr>
              <a:t>Our </a:t>
            </a:r>
            <a:r>
              <a:rPr lang="en-US" sz="950" spc="-27" dirty="0" err="1" smtClean="0">
                <a:solidFill>
                  <a:srgbClr val="000000"/>
                </a:solidFill>
                <a:latin typeface="Century Gothic Paneuropean"/>
                <a:ea typeface="Century Gothic Paneuropean"/>
                <a:cs typeface="Century Gothic Paneuropean"/>
                <a:sym typeface="Century Gothic Paneuropean"/>
              </a:rPr>
              <a:t>organisation</a:t>
            </a:r>
            <a:r>
              <a:rPr lang="en-US" sz="950" spc="-27" dirty="0" smtClean="0">
                <a:solidFill>
                  <a:srgbClr val="000000"/>
                </a:solidFill>
                <a:latin typeface="Century Gothic Paneuropean"/>
                <a:ea typeface="Century Gothic Paneuropean"/>
                <a:cs typeface="Century Gothic Paneuropean"/>
                <a:sym typeface="Century Gothic Paneuropean"/>
              </a:rPr>
              <a:t> has verified that a minor, with an unsupervised mobile phone, can easily access content related to pornography, crime, animal abuse or extreme violence.</a:t>
            </a:r>
            <a:endParaRPr lang="en-US" sz="950" u="none" strike="noStrike" spc="-27" dirty="0">
              <a:solidFill>
                <a:srgbClr val="000000"/>
              </a:solidFill>
              <a:latin typeface="Century Gothic Paneuropean"/>
              <a:ea typeface="Century Gothic Paneuropean"/>
              <a:cs typeface="Century Gothic Paneuropean"/>
              <a:sym typeface="Century Gothic Paneuropean"/>
            </a:endParaRPr>
          </a:p>
        </p:txBody>
      </p:sp>
      <p:sp>
        <p:nvSpPr>
          <p:cNvPr id="17" name="TextBox 17"/>
          <p:cNvSpPr txBox="1"/>
          <p:nvPr/>
        </p:nvSpPr>
        <p:spPr>
          <a:xfrm>
            <a:off x="5095664" y="5072433"/>
            <a:ext cx="102245"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4.</a:t>
            </a:r>
          </a:p>
        </p:txBody>
      </p:sp>
      <p:sp>
        <p:nvSpPr>
          <p:cNvPr id="18" name="Freeform 18"/>
          <p:cNvSpPr/>
          <p:nvPr/>
        </p:nvSpPr>
        <p:spPr>
          <a:xfrm>
            <a:off x="4322107" y="271152"/>
            <a:ext cx="773558" cy="500487"/>
          </a:xfrm>
          <a:custGeom>
            <a:avLst/>
            <a:gdLst/>
            <a:ahLst/>
            <a:cxnLst/>
            <a:rect l="l" t="t" r="r" b="b"/>
            <a:pathLst>
              <a:path w="773558" h="500487">
                <a:moveTo>
                  <a:pt x="0" y="0"/>
                </a:moveTo>
                <a:lnTo>
                  <a:pt x="773557" y="0"/>
                </a:lnTo>
                <a:lnTo>
                  <a:pt x="773557" y="500486"/>
                </a:lnTo>
                <a:lnTo>
                  <a:pt x="0" y="500486"/>
                </a:lnTo>
                <a:lnTo>
                  <a:pt x="0" y="0"/>
                </a:lnTo>
                <a:close/>
              </a:path>
            </a:pathLst>
          </a:custGeom>
          <a:blipFill>
            <a:blip r:embed="rId8" cstate="print"/>
            <a:stretch>
              <a:fillRect l="-4680" t="-13744" r="-4227" b="-16999"/>
            </a:stretch>
          </a:blipFill>
        </p:spPr>
        <p:txBody>
          <a:bodyPr/>
          <a:lstStyle/>
          <a:p>
            <a:endParaRPr lang="es-ES"/>
          </a:p>
        </p:txBody>
      </p:sp>
      <p:sp>
        <p:nvSpPr>
          <p:cNvPr id="19" name="TextBox 13"/>
          <p:cNvSpPr txBox="1"/>
          <p:nvPr/>
        </p:nvSpPr>
        <p:spPr>
          <a:xfrm>
            <a:off x="3765550" y="4832350"/>
            <a:ext cx="756803" cy="334066"/>
          </a:xfrm>
          <a:prstGeom prst="rect">
            <a:avLst/>
          </a:prstGeom>
        </p:spPr>
        <p:txBody>
          <a:bodyPr lIns="0" tIns="0" rIns="0" bIns="0" rtlCol="0" anchor="t">
            <a:spAutoFit/>
          </a:bodyPr>
          <a:lstStyle/>
          <a:p>
            <a:pPr marL="0" lvl="0" indent="0" algn="ctr">
              <a:lnSpc>
                <a:spcPts val="1310"/>
              </a:lnSpc>
              <a:spcBef>
                <a:spcPct val="0"/>
              </a:spcBef>
            </a:pPr>
            <a:r>
              <a:rPr lang="en-US" sz="1101" b="1" i="1" u="none" strike="noStrike" dirty="0" smtClean="0">
                <a:solidFill>
                  <a:srgbClr val="000000"/>
                </a:solidFill>
                <a:latin typeface="Balsamiq Sans Bold Italics"/>
                <a:ea typeface="Balsamiq Sans Bold Italics"/>
                <a:cs typeface="Balsamiq Sans Bold Italics"/>
                <a:sym typeface="Balsamiq Sans Bold Italics"/>
              </a:rPr>
              <a:t>Contents	</a:t>
            </a:r>
            <a:endParaRPr lang="en-US" sz="1101" b="1" i="1" u="none" strike="noStrike" dirty="0">
              <a:solidFill>
                <a:srgbClr val="000000"/>
              </a:solidFill>
              <a:latin typeface="Balsamiq Sans Bold Italics"/>
              <a:ea typeface="Balsamiq Sans Bold Italics"/>
              <a:cs typeface="Balsamiq Sans Bold Italics"/>
              <a:sym typeface="Balsamiq Sans Bold Itali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4467" y="927469"/>
            <a:ext cx="1068903" cy="949988"/>
          </a:xfrm>
          <a:custGeom>
            <a:avLst/>
            <a:gdLst/>
            <a:ahLst/>
            <a:cxnLst/>
            <a:rect l="l" t="t" r="r" b="b"/>
            <a:pathLst>
              <a:path w="1068903" h="949988">
                <a:moveTo>
                  <a:pt x="0" y="0"/>
                </a:moveTo>
                <a:lnTo>
                  <a:pt x="1068903" y="0"/>
                </a:lnTo>
                <a:lnTo>
                  <a:pt x="1068903" y="949988"/>
                </a:lnTo>
                <a:lnTo>
                  <a:pt x="0" y="949988"/>
                </a:lnTo>
                <a:lnTo>
                  <a:pt x="0" y="0"/>
                </a:lnTo>
                <a:close/>
              </a:path>
            </a:pathLst>
          </a:custGeom>
          <a:blipFill>
            <a:blip r:embed="rId2" cstate="print">
              <a:alphaModFix amt="67000"/>
            </a:blip>
            <a:stretch>
              <a:fillRect/>
            </a:stretch>
          </a:blipFill>
        </p:spPr>
        <p:txBody>
          <a:bodyPr/>
          <a:lstStyle/>
          <a:p>
            <a:endParaRPr lang="es-ES"/>
          </a:p>
        </p:txBody>
      </p:sp>
      <p:sp>
        <p:nvSpPr>
          <p:cNvPr id="3" name="TextBox 3"/>
          <p:cNvSpPr txBox="1"/>
          <p:nvPr/>
        </p:nvSpPr>
        <p:spPr>
          <a:xfrm>
            <a:off x="259555" y="1939932"/>
            <a:ext cx="2627630" cy="181396"/>
          </a:xfrm>
          <a:prstGeom prst="rect">
            <a:avLst/>
          </a:prstGeom>
        </p:spPr>
        <p:txBody>
          <a:bodyPr lIns="0" tIns="0" rIns="0" bIns="0" rtlCol="0" anchor="t">
            <a:spAutoFit/>
          </a:bodyPr>
          <a:lstStyle/>
          <a:p>
            <a:pPr lvl="0">
              <a:lnSpc>
                <a:spcPts val="1447"/>
              </a:lnSpc>
            </a:pPr>
            <a:r>
              <a:rPr lang="en-US" sz="1216" b="1" dirty="0" smtClean="0">
                <a:solidFill>
                  <a:srgbClr val="000000"/>
                </a:solidFill>
                <a:latin typeface="Balsamiq Sans Bold"/>
                <a:ea typeface="Balsamiq Sans Bold"/>
                <a:cs typeface="Balsamiq Sans Bold"/>
                <a:sym typeface="Balsamiq Sans Bold"/>
              </a:rPr>
              <a:t>The data tells us that::</a:t>
            </a:r>
            <a:endParaRPr lang="en-US" sz="1216" b="1" dirty="0">
              <a:solidFill>
                <a:srgbClr val="000000"/>
              </a:solidFill>
              <a:latin typeface="Balsamiq Sans Bold"/>
              <a:ea typeface="Balsamiq Sans Bold"/>
              <a:cs typeface="Balsamiq Sans Bold"/>
              <a:sym typeface="Balsamiq Sans Bold"/>
            </a:endParaRPr>
          </a:p>
        </p:txBody>
      </p:sp>
      <p:sp>
        <p:nvSpPr>
          <p:cNvPr id="4" name="Freeform 4"/>
          <p:cNvSpPr/>
          <p:nvPr/>
        </p:nvSpPr>
        <p:spPr>
          <a:xfrm rot="-10165296">
            <a:off x="-2539347" y="4836292"/>
            <a:ext cx="9795944" cy="5996584"/>
          </a:xfrm>
          <a:custGeom>
            <a:avLst/>
            <a:gdLst/>
            <a:ahLst/>
            <a:cxnLst/>
            <a:rect l="l" t="t" r="r" b="b"/>
            <a:pathLst>
              <a:path w="9795944" h="5996584">
                <a:moveTo>
                  <a:pt x="0" y="0"/>
                </a:moveTo>
                <a:lnTo>
                  <a:pt x="9795944" y="0"/>
                </a:lnTo>
                <a:lnTo>
                  <a:pt x="9795944" y="5996584"/>
                </a:lnTo>
                <a:lnTo>
                  <a:pt x="0" y="5996584"/>
                </a:lnTo>
                <a:lnTo>
                  <a:pt x="0" y="0"/>
                </a:lnTo>
                <a:close/>
              </a:path>
            </a:pathLst>
          </a:custGeom>
          <a:blipFill>
            <a:blip r:embed="rId3" cstate="print">
              <a:extLst>
                <a:ext uri="{96DAC541-7B7A-43D3-8B79-37D633B846F1}">
                  <asvg:svgBlip xmlns:asvg="http://schemas.microsoft.com/office/drawing/2016/SVG/main" xmlns="" r:embed="rId4"/>
                </a:ext>
              </a:extLst>
            </a:blip>
            <a:stretch>
              <a:fillRect t="-10192"/>
            </a:stretch>
          </a:blipFill>
          <a:ln cap="rnd">
            <a:noFill/>
            <a:prstDash val="solid"/>
            <a:round/>
          </a:ln>
        </p:spPr>
        <p:txBody>
          <a:bodyPr/>
          <a:lstStyle/>
          <a:p>
            <a:endParaRPr lang="es-ES"/>
          </a:p>
        </p:txBody>
      </p:sp>
      <p:sp>
        <p:nvSpPr>
          <p:cNvPr id="5" name="Freeform 5"/>
          <p:cNvSpPr/>
          <p:nvPr/>
        </p:nvSpPr>
        <p:spPr>
          <a:xfrm rot="-2497838">
            <a:off x="1954632" y="3261148"/>
            <a:ext cx="2106750" cy="871668"/>
          </a:xfrm>
          <a:custGeom>
            <a:avLst/>
            <a:gdLst/>
            <a:ahLst/>
            <a:cxnLst/>
            <a:rect l="l" t="t" r="r" b="b"/>
            <a:pathLst>
              <a:path w="2106750" h="871668">
                <a:moveTo>
                  <a:pt x="0" y="0"/>
                </a:moveTo>
                <a:lnTo>
                  <a:pt x="2106750" y="0"/>
                </a:lnTo>
                <a:lnTo>
                  <a:pt x="2106750" y="871668"/>
                </a:lnTo>
                <a:lnTo>
                  <a:pt x="0" y="871668"/>
                </a:lnTo>
                <a:lnTo>
                  <a:pt x="0" y="0"/>
                </a:lnTo>
                <a:close/>
              </a:path>
            </a:pathLst>
          </a:custGeom>
          <a:blipFill>
            <a:blip r:embed="rId5" cstate="print">
              <a:alphaModFix amt="18000"/>
              <a:extLst>
                <a:ext uri="{96DAC541-7B7A-43D3-8B79-37D633B846F1}">
                  <asvg:svgBlip xmlns:asvg="http://schemas.microsoft.com/office/drawing/2016/SVG/main" xmlns="" r:embed="rId6"/>
                </a:ext>
              </a:extLst>
            </a:blip>
            <a:stretch>
              <a:fillRect/>
            </a:stretch>
          </a:blipFill>
        </p:spPr>
        <p:txBody>
          <a:bodyPr/>
          <a:lstStyle/>
          <a:p>
            <a:endParaRPr lang="es-ES"/>
          </a:p>
        </p:txBody>
      </p:sp>
      <p:sp>
        <p:nvSpPr>
          <p:cNvPr id="6" name="Freeform 6"/>
          <p:cNvSpPr/>
          <p:nvPr/>
        </p:nvSpPr>
        <p:spPr>
          <a:xfrm>
            <a:off x="289948" y="3994051"/>
            <a:ext cx="2498349" cy="1292895"/>
          </a:xfrm>
          <a:custGeom>
            <a:avLst/>
            <a:gdLst/>
            <a:ahLst/>
            <a:cxnLst/>
            <a:rect l="l" t="t" r="r" b="b"/>
            <a:pathLst>
              <a:path w="2498349" h="1292895">
                <a:moveTo>
                  <a:pt x="0" y="0"/>
                </a:moveTo>
                <a:lnTo>
                  <a:pt x="2498349" y="0"/>
                </a:lnTo>
                <a:lnTo>
                  <a:pt x="2498349" y="1292895"/>
                </a:lnTo>
                <a:lnTo>
                  <a:pt x="0" y="1292895"/>
                </a:lnTo>
                <a:lnTo>
                  <a:pt x="0" y="0"/>
                </a:lnTo>
                <a:close/>
              </a:path>
            </a:pathLst>
          </a:custGeom>
          <a:blipFill>
            <a:blip r:embed="rId7" cstate="print"/>
            <a:stretch>
              <a:fillRect/>
            </a:stretch>
          </a:blipFill>
        </p:spPr>
        <p:txBody>
          <a:bodyPr/>
          <a:lstStyle/>
          <a:p>
            <a:endParaRPr lang="es-ES"/>
          </a:p>
        </p:txBody>
      </p:sp>
      <p:sp>
        <p:nvSpPr>
          <p:cNvPr id="7" name="Freeform 7"/>
          <p:cNvSpPr/>
          <p:nvPr/>
        </p:nvSpPr>
        <p:spPr>
          <a:xfrm rot="-5400000">
            <a:off x="2502204" y="1357876"/>
            <a:ext cx="1180581" cy="1278188"/>
          </a:xfrm>
          <a:custGeom>
            <a:avLst/>
            <a:gdLst/>
            <a:ahLst/>
            <a:cxnLst/>
            <a:rect l="l" t="t" r="r" b="b"/>
            <a:pathLst>
              <a:path w="1180581" h="1278188">
                <a:moveTo>
                  <a:pt x="0" y="0"/>
                </a:moveTo>
                <a:lnTo>
                  <a:pt x="1180581" y="0"/>
                </a:lnTo>
                <a:lnTo>
                  <a:pt x="1180581" y="1278188"/>
                </a:lnTo>
                <a:lnTo>
                  <a:pt x="0" y="1278188"/>
                </a:lnTo>
                <a:lnTo>
                  <a:pt x="0" y="0"/>
                </a:lnTo>
                <a:close/>
              </a:path>
            </a:pathLst>
          </a:custGeom>
          <a:blipFill>
            <a:blip r:embed="rId8" cstate="print">
              <a:alphaModFix amt="73000"/>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8" name="Freeform 8"/>
          <p:cNvSpPr/>
          <p:nvPr/>
        </p:nvSpPr>
        <p:spPr>
          <a:xfrm rot="-2589740">
            <a:off x="-227624" y="3099247"/>
            <a:ext cx="1395687" cy="577465"/>
          </a:xfrm>
          <a:custGeom>
            <a:avLst/>
            <a:gdLst/>
            <a:ahLst/>
            <a:cxnLst/>
            <a:rect l="l" t="t" r="r" b="b"/>
            <a:pathLst>
              <a:path w="1395687" h="577465">
                <a:moveTo>
                  <a:pt x="0" y="0"/>
                </a:moveTo>
                <a:lnTo>
                  <a:pt x="1395687" y="0"/>
                </a:lnTo>
                <a:lnTo>
                  <a:pt x="1395687" y="577465"/>
                </a:lnTo>
                <a:lnTo>
                  <a:pt x="0" y="577465"/>
                </a:lnTo>
                <a:lnTo>
                  <a:pt x="0" y="0"/>
                </a:lnTo>
                <a:close/>
              </a:path>
            </a:pathLst>
          </a:custGeom>
          <a:blipFill>
            <a:blip r:embed="rId10" cstate="print">
              <a:alphaModFix amt="18000"/>
              <a:extLst>
                <a:ext uri="{96DAC541-7B7A-43D3-8B79-37D633B846F1}">
                  <asvg:svgBlip xmlns:asvg="http://schemas.microsoft.com/office/drawing/2016/SVG/main" xmlns="" r:embed="rId6"/>
                </a:ext>
              </a:extLst>
            </a:blip>
            <a:stretch>
              <a:fillRect/>
            </a:stretch>
          </a:blipFill>
        </p:spPr>
        <p:txBody>
          <a:bodyPr/>
          <a:lstStyle/>
          <a:p>
            <a:endParaRPr lang="es-ES"/>
          </a:p>
        </p:txBody>
      </p:sp>
      <p:grpSp>
        <p:nvGrpSpPr>
          <p:cNvPr id="9" name="Group 9"/>
          <p:cNvGrpSpPr/>
          <p:nvPr/>
        </p:nvGrpSpPr>
        <p:grpSpPr>
          <a:xfrm>
            <a:off x="4178398" y="591824"/>
            <a:ext cx="751341" cy="729131"/>
            <a:chOff x="0" y="0"/>
            <a:chExt cx="1001788" cy="972175"/>
          </a:xfrm>
        </p:grpSpPr>
        <p:grpSp>
          <p:nvGrpSpPr>
            <p:cNvPr id="10" name="Group 10"/>
            <p:cNvGrpSpPr/>
            <p:nvPr/>
          </p:nvGrpSpPr>
          <p:grpSpPr>
            <a:xfrm>
              <a:off x="0" y="0"/>
              <a:ext cx="1001788" cy="972175"/>
              <a:chOff x="0" y="0"/>
              <a:chExt cx="376969" cy="365826"/>
            </a:xfrm>
          </p:grpSpPr>
          <p:sp>
            <p:nvSpPr>
              <p:cNvPr id="11" name="Freeform 11"/>
              <p:cNvSpPr/>
              <p:nvPr/>
            </p:nvSpPr>
            <p:spPr>
              <a:xfrm>
                <a:off x="0" y="0"/>
                <a:ext cx="376969" cy="365826"/>
              </a:xfrm>
              <a:custGeom>
                <a:avLst/>
                <a:gdLst/>
                <a:ahLst/>
                <a:cxnLst/>
                <a:rect l="l" t="t" r="r" b="b"/>
                <a:pathLst>
                  <a:path w="376969" h="365826">
                    <a:moveTo>
                      <a:pt x="0" y="0"/>
                    </a:moveTo>
                    <a:lnTo>
                      <a:pt x="376969" y="0"/>
                    </a:lnTo>
                    <a:lnTo>
                      <a:pt x="376969" y="365826"/>
                    </a:lnTo>
                    <a:lnTo>
                      <a:pt x="0" y="365826"/>
                    </a:lnTo>
                    <a:close/>
                  </a:path>
                </a:pathLst>
              </a:custGeom>
              <a:solidFill>
                <a:srgbClr val="007932"/>
              </a:solidFill>
            </p:spPr>
            <p:txBody>
              <a:bodyPr/>
              <a:lstStyle/>
              <a:p>
                <a:endParaRPr lang="es-ES"/>
              </a:p>
            </p:txBody>
          </p:sp>
          <p:sp>
            <p:nvSpPr>
              <p:cNvPr id="12" name="TextBox 12"/>
              <p:cNvSpPr txBox="1"/>
              <p:nvPr/>
            </p:nvSpPr>
            <p:spPr>
              <a:xfrm>
                <a:off x="0" y="-19050"/>
                <a:ext cx="376969" cy="384876"/>
              </a:xfrm>
              <a:prstGeom prst="rect">
                <a:avLst/>
              </a:prstGeom>
            </p:spPr>
            <p:txBody>
              <a:bodyPr lIns="50800" tIns="50800" rIns="50800" bIns="50800" rtlCol="0" anchor="ctr"/>
              <a:lstStyle/>
              <a:p>
                <a:pPr algn="ctr">
                  <a:lnSpc>
                    <a:spcPts val="1620"/>
                  </a:lnSpc>
                </a:pPr>
                <a:endParaRPr/>
              </a:p>
            </p:txBody>
          </p:sp>
        </p:grpSp>
        <p:sp>
          <p:nvSpPr>
            <p:cNvPr id="13" name="Freeform 13"/>
            <p:cNvSpPr/>
            <p:nvPr/>
          </p:nvSpPr>
          <p:spPr>
            <a:xfrm>
              <a:off x="55795" y="39863"/>
              <a:ext cx="892448" cy="892448"/>
            </a:xfrm>
            <a:custGeom>
              <a:avLst/>
              <a:gdLst/>
              <a:ahLst/>
              <a:cxnLst/>
              <a:rect l="l" t="t" r="r" b="b"/>
              <a:pathLst>
                <a:path w="892448" h="892448">
                  <a:moveTo>
                    <a:pt x="0" y="0"/>
                  </a:moveTo>
                  <a:lnTo>
                    <a:pt x="892448" y="0"/>
                  </a:lnTo>
                  <a:lnTo>
                    <a:pt x="892448" y="892448"/>
                  </a:lnTo>
                  <a:lnTo>
                    <a:pt x="0" y="892448"/>
                  </a:lnTo>
                  <a:lnTo>
                    <a:pt x="0" y="0"/>
                  </a:lnTo>
                  <a:close/>
                </a:path>
              </a:pathLst>
            </a:custGeom>
            <a:blipFill>
              <a:blip r:embed="rId11" cstate="print"/>
              <a:stretch>
                <a:fillRect/>
              </a:stretch>
            </a:blipFill>
          </p:spPr>
          <p:txBody>
            <a:bodyPr/>
            <a:lstStyle/>
            <a:p>
              <a:endParaRPr lang="es-ES"/>
            </a:p>
          </p:txBody>
        </p:sp>
      </p:grpSp>
      <p:sp>
        <p:nvSpPr>
          <p:cNvPr id="14" name="TextBox 14"/>
          <p:cNvSpPr txBox="1"/>
          <p:nvPr/>
        </p:nvSpPr>
        <p:spPr>
          <a:xfrm>
            <a:off x="2366854" y="842813"/>
            <a:ext cx="1627296" cy="282129"/>
          </a:xfrm>
          <a:prstGeom prst="rect">
            <a:avLst/>
          </a:prstGeom>
        </p:spPr>
        <p:txBody>
          <a:bodyPr wrap="square" lIns="0" tIns="0" rIns="0" bIns="0" rtlCol="0" anchor="t">
            <a:spAutoFit/>
          </a:bodyPr>
          <a:lstStyle/>
          <a:p>
            <a:pPr lvl="0">
              <a:lnSpc>
                <a:spcPts val="1122"/>
              </a:lnSpc>
              <a:spcBef>
                <a:spcPct val="0"/>
              </a:spcBef>
            </a:pPr>
            <a:r>
              <a:rPr lang="en-US" sz="943" dirty="0" smtClean="0">
                <a:solidFill>
                  <a:srgbClr val="000000"/>
                </a:solidFill>
                <a:latin typeface="Balsamiq Sans"/>
                <a:ea typeface="Balsamiq Sans"/>
                <a:cs typeface="Balsamiq Sans"/>
                <a:sym typeface="Balsamiq Sans"/>
              </a:rPr>
              <a:t>According to data from the BAA* of the CAA 2023:</a:t>
            </a:r>
            <a:endParaRPr lang="en-US" sz="943" dirty="0">
              <a:solidFill>
                <a:srgbClr val="000000"/>
              </a:solidFill>
              <a:latin typeface="Balsamiq Sans"/>
              <a:ea typeface="Balsamiq Sans"/>
              <a:cs typeface="Balsamiq Sans"/>
              <a:sym typeface="Balsamiq Sans"/>
            </a:endParaRPr>
          </a:p>
        </p:txBody>
      </p:sp>
      <p:sp>
        <p:nvSpPr>
          <p:cNvPr id="15" name="TextBox 15"/>
          <p:cNvSpPr txBox="1"/>
          <p:nvPr/>
        </p:nvSpPr>
        <p:spPr>
          <a:xfrm>
            <a:off x="929466" y="2784279"/>
            <a:ext cx="2003336" cy="422360"/>
          </a:xfrm>
          <a:prstGeom prst="rect">
            <a:avLst/>
          </a:prstGeom>
        </p:spPr>
        <p:txBody>
          <a:bodyPr lIns="0" tIns="0" rIns="0" bIns="0" rtlCol="0" anchor="t">
            <a:spAutoFit/>
          </a:bodyPr>
          <a:lstStyle/>
          <a:p>
            <a:pPr lvl="0">
              <a:lnSpc>
                <a:spcPts val="1092"/>
              </a:lnSpc>
            </a:pPr>
            <a:r>
              <a:rPr lang="en-US" sz="895" b="1" i="1" dirty="0" smtClean="0">
                <a:solidFill>
                  <a:srgbClr val="6B6D6C"/>
                </a:solidFill>
                <a:latin typeface="Balsamiq Sans Bold Italics"/>
                <a:ea typeface="Balsamiq Sans Bold Italics"/>
                <a:cs typeface="Balsamiq Sans Bold Italics"/>
                <a:sym typeface="Balsamiq Sans Bold Italics"/>
              </a:rPr>
              <a:t>Children access mobile phones for the first time before the age of 11 on average.</a:t>
            </a:r>
            <a:endParaRPr lang="en-US" sz="895" b="1" i="1" dirty="0">
              <a:solidFill>
                <a:srgbClr val="6B6D6C"/>
              </a:solidFill>
              <a:latin typeface="Balsamiq Sans Bold Italics"/>
              <a:ea typeface="Balsamiq Sans Bold Italics"/>
              <a:cs typeface="Balsamiq Sans Bold Italics"/>
              <a:sym typeface="Balsamiq Sans Bold Italics"/>
            </a:endParaRPr>
          </a:p>
        </p:txBody>
      </p:sp>
      <p:sp>
        <p:nvSpPr>
          <p:cNvPr id="16" name="TextBox 16"/>
          <p:cNvSpPr txBox="1"/>
          <p:nvPr/>
        </p:nvSpPr>
        <p:spPr>
          <a:xfrm>
            <a:off x="540000" y="3534000"/>
            <a:ext cx="1980025" cy="422360"/>
          </a:xfrm>
          <a:prstGeom prst="rect">
            <a:avLst/>
          </a:prstGeom>
        </p:spPr>
        <p:txBody>
          <a:bodyPr lIns="0" tIns="0" rIns="0" bIns="0" rtlCol="0" anchor="t">
            <a:spAutoFit/>
          </a:bodyPr>
          <a:lstStyle/>
          <a:p>
            <a:pPr lvl="0">
              <a:lnSpc>
                <a:spcPts val="1065"/>
              </a:lnSpc>
            </a:pPr>
            <a:r>
              <a:rPr lang="en-US" sz="895" b="1" i="1" dirty="0" smtClean="0">
                <a:solidFill>
                  <a:srgbClr val="81AB92"/>
                </a:solidFill>
                <a:latin typeface="Balsamiq Sans Bold Italics"/>
                <a:ea typeface="Balsamiq Sans Bold Italics"/>
                <a:cs typeface="Balsamiq Sans Bold Italics"/>
                <a:sym typeface="Balsamiq Sans Bold Italics"/>
              </a:rPr>
              <a:t>Most teenagers admit to taking their mobile phones to their bedrooms at night.</a:t>
            </a:r>
            <a:endParaRPr lang="en-US" sz="895" b="1" i="1" u="none" strike="noStrike" dirty="0">
              <a:solidFill>
                <a:srgbClr val="81AB92"/>
              </a:solidFill>
              <a:latin typeface="Balsamiq Sans Bold Italics"/>
              <a:ea typeface="Balsamiq Sans Bold Italics"/>
              <a:cs typeface="Balsamiq Sans Bold Italics"/>
              <a:sym typeface="Balsamiq Sans Bold Italics"/>
            </a:endParaRPr>
          </a:p>
        </p:txBody>
      </p:sp>
      <p:sp>
        <p:nvSpPr>
          <p:cNvPr id="17" name="TextBox 17"/>
          <p:cNvSpPr txBox="1"/>
          <p:nvPr/>
        </p:nvSpPr>
        <p:spPr>
          <a:xfrm>
            <a:off x="3433537" y="4221126"/>
            <a:ext cx="1120532" cy="357900"/>
          </a:xfrm>
          <a:prstGeom prst="rect">
            <a:avLst/>
          </a:prstGeom>
        </p:spPr>
        <p:txBody>
          <a:bodyPr lIns="0" tIns="0" rIns="0" bIns="0" rtlCol="0" anchor="t">
            <a:spAutoFit/>
          </a:bodyPr>
          <a:lstStyle/>
          <a:p>
            <a:pPr marL="0" lvl="0" indent="0" algn="l">
              <a:lnSpc>
                <a:spcPts val="1451"/>
              </a:lnSpc>
              <a:spcBef>
                <a:spcPct val="0"/>
              </a:spcBef>
            </a:pPr>
            <a:r>
              <a:rPr lang="en-US" sz="1240" b="1" u="none" strike="noStrike">
                <a:solidFill>
                  <a:srgbClr val="FFFFFF"/>
                </a:solidFill>
                <a:latin typeface="Montserrat Bold"/>
                <a:ea typeface="Montserrat Bold"/>
                <a:cs typeface="Montserrat Bold"/>
                <a:sym typeface="Montserrat Bold"/>
              </a:rPr>
              <a:t>Future</a:t>
            </a:r>
          </a:p>
          <a:p>
            <a:pPr marL="0" lvl="0" indent="0" algn="l">
              <a:lnSpc>
                <a:spcPts val="1451"/>
              </a:lnSpc>
              <a:spcBef>
                <a:spcPct val="0"/>
              </a:spcBef>
            </a:pPr>
            <a:r>
              <a:rPr lang="en-US" sz="1240" b="1" u="none" strike="noStrike">
                <a:solidFill>
                  <a:srgbClr val="FFFFFF"/>
                </a:solidFill>
                <a:latin typeface="Montserrat Bold"/>
                <a:ea typeface="Montserrat Bold"/>
                <a:cs typeface="Montserrat Bold"/>
                <a:sym typeface="Montserrat Bold"/>
              </a:rPr>
              <a:t>Plan</a:t>
            </a:r>
          </a:p>
        </p:txBody>
      </p:sp>
      <p:sp>
        <p:nvSpPr>
          <p:cNvPr id="18" name="TextBox 18"/>
          <p:cNvSpPr txBox="1"/>
          <p:nvPr/>
        </p:nvSpPr>
        <p:spPr>
          <a:xfrm>
            <a:off x="2479057" y="1695183"/>
            <a:ext cx="1160474" cy="564385"/>
          </a:xfrm>
          <a:prstGeom prst="rect">
            <a:avLst/>
          </a:prstGeom>
        </p:spPr>
        <p:txBody>
          <a:bodyPr lIns="0" tIns="0" rIns="0" bIns="0" rtlCol="0" anchor="t">
            <a:spAutoFit/>
          </a:bodyPr>
          <a:lstStyle/>
          <a:p>
            <a:pPr lvl="0" algn="ctr">
              <a:lnSpc>
                <a:spcPts val="1087"/>
              </a:lnSpc>
              <a:spcBef>
                <a:spcPct val="0"/>
              </a:spcBef>
            </a:pPr>
            <a:r>
              <a:rPr lang="en-US" sz="921" b="1" dirty="0" smtClean="0">
                <a:solidFill>
                  <a:srgbClr val="FFFFFF"/>
                </a:solidFill>
                <a:latin typeface="Balsamiq Sans Bold"/>
                <a:ea typeface="Balsamiq Sans Bold"/>
                <a:cs typeface="Balsamiq Sans Bold"/>
                <a:sym typeface="Balsamiq Sans Bold"/>
              </a:rPr>
              <a:t>45% of children under 18 start using the Internet around the age of 8. </a:t>
            </a:r>
            <a:endParaRPr lang="en-US" sz="921" b="1" u="none" strike="noStrike" dirty="0">
              <a:solidFill>
                <a:srgbClr val="FFFFFF"/>
              </a:solidFill>
              <a:latin typeface="Balsamiq Sans Bold"/>
              <a:ea typeface="Balsamiq Sans Bold"/>
              <a:cs typeface="Balsamiq Sans Bold"/>
              <a:sym typeface="Balsamiq Sans Bold"/>
            </a:endParaRPr>
          </a:p>
        </p:txBody>
      </p:sp>
      <p:grpSp>
        <p:nvGrpSpPr>
          <p:cNvPr id="19" name="Group 19"/>
          <p:cNvGrpSpPr/>
          <p:nvPr/>
        </p:nvGrpSpPr>
        <p:grpSpPr>
          <a:xfrm>
            <a:off x="3858402" y="1417168"/>
            <a:ext cx="1237262" cy="1142780"/>
            <a:chOff x="0" y="0"/>
            <a:chExt cx="1649683" cy="1523707"/>
          </a:xfrm>
        </p:grpSpPr>
        <p:sp>
          <p:nvSpPr>
            <p:cNvPr id="20" name="Freeform 20"/>
            <p:cNvSpPr/>
            <p:nvPr/>
          </p:nvSpPr>
          <p:spPr>
            <a:xfrm rot="-5400000">
              <a:off x="62988" y="-62988"/>
              <a:ext cx="1523707" cy="1649683"/>
            </a:xfrm>
            <a:custGeom>
              <a:avLst/>
              <a:gdLst/>
              <a:ahLst/>
              <a:cxnLst/>
              <a:rect l="l" t="t" r="r" b="b"/>
              <a:pathLst>
                <a:path w="1523707" h="1649683">
                  <a:moveTo>
                    <a:pt x="0" y="0"/>
                  </a:moveTo>
                  <a:lnTo>
                    <a:pt x="1523707" y="0"/>
                  </a:lnTo>
                  <a:lnTo>
                    <a:pt x="1523707" y="1649683"/>
                  </a:lnTo>
                  <a:lnTo>
                    <a:pt x="0" y="1649683"/>
                  </a:lnTo>
                  <a:lnTo>
                    <a:pt x="0" y="0"/>
                  </a:lnTo>
                  <a:close/>
                </a:path>
              </a:pathLst>
            </a:custGeom>
            <a:blipFill>
              <a:blip r:embed="rId12" cstate="print">
                <a:alphaModFix amt="72000"/>
                <a:extLst>
                  <a:ext uri="{96DAC541-7B7A-43D3-8B79-37D633B846F1}">
                    <asvg:svgBlip xmlns:asvg="http://schemas.microsoft.com/office/drawing/2016/SVG/main" xmlns="" r:embed="rId13"/>
                  </a:ext>
                </a:extLst>
              </a:blip>
              <a:stretch>
                <a:fillRect/>
              </a:stretch>
            </a:blipFill>
          </p:spPr>
          <p:txBody>
            <a:bodyPr/>
            <a:lstStyle/>
            <a:p>
              <a:endParaRPr lang="es-ES"/>
            </a:p>
          </p:txBody>
        </p:sp>
        <p:sp>
          <p:nvSpPr>
            <p:cNvPr id="21" name="TextBox 21"/>
            <p:cNvSpPr txBox="1"/>
            <p:nvPr/>
          </p:nvSpPr>
          <p:spPr>
            <a:xfrm>
              <a:off x="79397" y="387976"/>
              <a:ext cx="1491747" cy="378565"/>
            </a:xfrm>
            <a:prstGeom prst="rect">
              <a:avLst/>
            </a:prstGeom>
          </p:spPr>
          <p:txBody>
            <a:bodyPr lIns="0" tIns="0" rIns="0" bIns="0" rtlCol="0" anchor="t">
              <a:spAutoFit/>
            </a:bodyPr>
            <a:lstStyle/>
            <a:p>
              <a:pPr lvl="0" algn="ctr">
                <a:lnSpc>
                  <a:spcPts val="1137"/>
                </a:lnSpc>
                <a:spcBef>
                  <a:spcPct val="0"/>
                </a:spcBef>
              </a:pPr>
              <a:r>
                <a:rPr lang="en-US" sz="964" b="1" dirty="0" smtClean="0">
                  <a:solidFill>
                    <a:srgbClr val="FFFFFF"/>
                  </a:solidFill>
                  <a:latin typeface="Balsamiq Sans Bold"/>
                  <a:ea typeface="Balsamiq Sans Bold"/>
                  <a:cs typeface="Balsamiq Sans Bold"/>
                  <a:sym typeface="Balsamiq Sans Bold"/>
                </a:rPr>
                <a:t>20% of teenagers use it constantly.</a:t>
              </a:r>
              <a:endParaRPr lang="en-US" sz="964" b="1" u="none" strike="noStrike" dirty="0">
                <a:solidFill>
                  <a:srgbClr val="FFFFFF"/>
                </a:solidFill>
                <a:latin typeface="Balsamiq Sans Bold"/>
                <a:ea typeface="Balsamiq Sans Bold"/>
                <a:cs typeface="Balsamiq Sans Bold"/>
                <a:sym typeface="Balsamiq Sans Bold"/>
              </a:endParaRPr>
            </a:p>
          </p:txBody>
        </p:sp>
      </p:grpSp>
      <p:sp>
        <p:nvSpPr>
          <p:cNvPr id="22" name="TextBox 22"/>
          <p:cNvSpPr txBox="1"/>
          <p:nvPr/>
        </p:nvSpPr>
        <p:spPr>
          <a:xfrm>
            <a:off x="259555" y="2377490"/>
            <a:ext cx="2559136" cy="334066"/>
          </a:xfrm>
          <a:prstGeom prst="rect">
            <a:avLst/>
          </a:prstGeom>
        </p:spPr>
        <p:txBody>
          <a:bodyPr lIns="0" tIns="0" rIns="0" bIns="0" rtlCol="0" anchor="t">
            <a:spAutoFit/>
          </a:bodyPr>
          <a:lstStyle/>
          <a:p>
            <a:pPr lvl="0">
              <a:lnSpc>
                <a:spcPts val="1309"/>
              </a:lnSpc>
              <a:spcBef>
                <a:spcPct val="0"/>
              </a:spcBef>
            </a:pPr>
            <a:r>
              <a:rPr lang="en-US" sz="1100" b="1" i="1" dirty="0" smtClean="0">
                <a:solidFill>
                  <a:srgbClr val="000000"/>
                </a:solidFill>
                <a:latin typeface="Balsamiq Sans Bold Italics"/>
                <a:ea typeface="Balsamiq Sans Bold Italics"/>
                <a:cs typeface="Balsamiq Sans Bold Italics"/>
                <a:sym typeface="Balsamiq Sans Bold Italics"/>
              </a:rPr>
              <a:t>According to other sources,</a:t>
            </a:r>
          </a:p>
          <a:p>
            <a:pPr lvl="0">
              <a:lnSpc>
                <a:spcPts val="1309"/>
              </a:lnSpc>
              <a:spcBef>
                <a:spcPct val="0"/>
              </a:spcBef>
            </a:pPr>
            <a:r>
              <a:rPr lang="en-US" sz="1100" b="1" i="1" dirty="0" smtClean="0">
                <a:solidFill>
                  <a:srgbClr val="000000"/>
                </a:solidFill>
                <a:latin typeface="Balsamiq Sans Bold Italics"/>
                <a:ea typeface="Balsamiq Sans Bold Italics"/>
                <a:cs typeface="Balsamiq Sans Bold Italics"/>
                <a:sym typeface="Balsamiq Sans Bold Italics"/>
              </a:rPr>
              <a:t>in addition:</a:t>
            </a:r>
            <a:endParaRPr lang="en-US" sz="1100" b="1" i="1" dirty="0">
              <a:solidFill>
                <a:srgbClr val="000000"/>
              </a:solidFill>
              <a:latin typeface="Balsamiq Sans Bold Italics"/>
              <a:ea typeface="Balsamiq Sans Bold Italics"/>
              <a:cs typeface="Balsamiq Sans Bold Italics"/>
              <a:sym typeface="Balsamiq Sans Bold Italics"/>
            </a:endParaRPr>
          </a:p>
        </p:txBody>
      </p:sp>
      <p:sp>
        <p:nvSpPr>
          <p:cNvPr id="23" name="TextBox 23"/>
          <p:cNvSpPr txBox="1"/>
          <p:nvPr/>
        </p:nvSpPr>
        <p:spPr>
          <a:xfrm>
            <a:off x="3712700" y="2753808"/>
            <a:ext cx="1457278" cy="305533"/>
          </a:xfrm>
          <a:prstGeom prst="rect">
            <a:avLst/>
          </a:prstGeom>
        </p:spPr>
        <p:txBody>
          <a:bodyPr lIns="0" tIns="0" rIns="0" bIns="0" rtlCol="0" anchor="t">
            <a:spAutoFit/>
          </a:bodyPr>
          <a:lstStyle/>
          <a:p>
            <a:pPr lvl="0">
              <a:lnSpc>
                <a:spcPts val="1159"/>
              </a:lnSpc>
            </a:pPr>
            <a:r>
              <a:rPr lang="en-US" sz="942" b="1" i="1" dirty="0" smtClean="0">
                <a:solidFill>
                  <a:srgbClr val="81AB92"/>
                </a:solidFill>
                <a:latin typeface="Balsamiq Sans Bold Italics"/>
                <a:ea typeface="Balsamiq Sans Bold Italics"/>
                <a:cs typeface="Balsamiq Sans Bold Italics"/>
                <a:sym typeface="Balsamiq Sans Bold Italics"/>
              </a:rPr>
              <a:t>30% have received passive </a:t>
            </a:r>
            <a:r>
              <a:rPr lang="en-US" sz="942" b="1" i="1" dirty="0" err="1" smtClean="0">
                <a:solidFill>
                  <a:srgbClr val="81AB92"/>
                </a:solidFill>
                <a:latin typeface="Balsamiq Sans Bold Italics"/>
                <a:ea typeface="Balsamiq Sans Bold Italics"/>
                <a:cs typeface="Balsamiq Sans Bold Italics"/>
                <a:sym typeface="Balsamiq Sans Bold Italics"/>
              </a:rPr>
              <a:t>sexting</a:t>
            </a:r>
            <a:r>
              <a:rPr lang="en-US" sz="942" b="1" i="1" dirty="0" smtClean="0">
                <a:solidFill>
                  <a:srgbClr val="81AB92"/>
                </a:solidFill>
                <a:latin typeface="Balsamiq Sans Bold Italics"/>
                <a:ea typeface="Balsamiq Sans Bold Italics"/>
                <a:cs typeface="Balsamiq Sans Bold Italics"/>
                <a:sym typeface="Balsamiq Sans Bold Italics"/>
              </a:rPr>
              <a:t>.</a:t>
            </a:r>
            <a:endParaRPr lang="en-US" sz="942" b="1" i="1" dirty="0">
              <a:solidFill>
                <a:srgbClr val="81AB92"/>
              </a:solidFill>
              <a:latin typeface="Balsamiq Sans Bold Italics"/>
              <a:ea typeface="Balsamiq Sans Bold Italics"/>
              <a:cs typeface="Balsamiq Sans Bold Italics"/>
              <a:sym typeface="Balsamiq Sans Bold Italics"/>
            </a:endParaRPr>
          </a:p>
        </p:txBody>
      </p:sp>
      <p:sp>
        <p:nvSpPr>
          <p:cNvPr id="24" name="TextBox 24"/>
          <p:cNvSpPr txBox="1"/>
          <p:nvPr/>
        </p:nvSpPr>
        <p:spPr>
          <a:xfrm>
            <a:off x="3560528" y="3329422"/>
            <a:ext cx="1609449" cy="416268"/>
          </a:xfrm>
          <a:prstGeom prst="rect">
            <a:avLst/>
          </a:prstGeom>
        </p:spPr>
        <p:txBody>
          <a:bodyPr lIns="0" tIns="0" rIns="0" bIns="0" rtlCol="0" anchor="t">
            <a:spAutoFit/>
          </a:bodyPr>
          <a:lstStyle/>
          <a:p>
            <a:pPr lvl="0">
              <a:lnSpc>
                <a:spcPts val="1101"/>
              </a:lnSpc>
            </a:pPr>
            <a:r>
              <a:rPr lang="en-US" sz="895" b="1" i="1" dirty="0" smtClean="0">
                <a:solidFill>
                  <a:srgbClr val="6B6D6C"/>
                </a:solidFill>
                <a:latin typeface="Montserrat Bold Italics"/>
                <a:ea typeface="Montserrat Bold Italics"/>
                <a:cs typeface="Montserrat Bold Italics"/>
                <a:sym typeface="Montserrat Bold Italics"/>
              </a:rPr>
              <a:t>Only 24% have rules set by their parents regarding their use.</a:t>
            </a:r>
            <a:endParaRPr lang="en-US" sz="895" b="1" i="1" dirty="0">
              <a:solidFill>
                <a:srgbClr val="6B6D6C"/>
              </a:solidFill>
              <a:latin typeface="Montserrat Bold Italics"/>
              <a:ea typeface="Montserrat Bold Italics"/>
              <a:cs typeface="Montserrat Bold Italics"/>
              <a:sym typeface="Montserrat Bold Italics"/>
            </a:endParaRPr>
          </a:p>
        </p:txBody>
      </p:sp>
      <p:sp>
        <p:nvSpPr>
          <p:cNvPr id="25" name="TextBox 25"/>
          <p:cNvSpPr txBox="1"/>
          <p:nvPr/>
        </p:nvSpPr>
        <p:spPr>
          <a:xfrm>
            <a:off x="2946429" y="3923682"/>
            <a:ext cx="2161970" cy="422360"/>
          </a:xfrm>
          <a:prstGeom prst="rect">
            <a:avLst/>
          </a:prstGeom>
        </p:spPr>
        <p:txBody>
          <a:bodyPr lIns="0" tIns="0" rIns="0" bIns="0" rtlCol="0" anchor="t">
            <a:spAutoFit/>
          </a:bodyPr>
          <a:lstStyle/>
          <a:p>
            <a:pPr lvl="0">
              <a:lnSpc>
                <a:spcPts val="1101"/>
              </a:lnSpc>
            </a:pPr>
            <a:r>
              <a:rPr lang="en-US" sz="895" b="1" i="1" dirty="0" smtClean="0">
                <a:solidFill>
                  <a:srgbClr val="81AB92"/>
                </a:solidFill>
                <a:latin typeface="Balsamiq Sans Bold Italics"/>
                <a:ea typeface="Balsamiq Sans Bold Italics"/>
                <a:cs typeface="Balsamiq Sans Bold Italics"/>
                <a:sym typeface="Balsamiq Sans Bold Italics"/>
              </a:rPr>
              <a:t>Some children in Spain are now accessing online pornography for the first time at the age of 8.</a:t>
            </a:r>
            <a:endParaRPr lang="en-US" sz="895" b="1" i="1" dirty="0">
              <a:solidFill>
                <a:srgbClr val="81AB92"/>
              </a:solidFill>
              <a:latin typeface="Balsamiq Sans Bold Italics"/>
              <a:ea typeface="Balsamiq Sans Bold Italics"/>
              <a:cs typeface="Balsamiq Sans Bold Italics"/>
              <a:sym typeface="Balsamiq Sans Bold Italics"/>
            </a:endParaRPr>
          </a:p>
        </p:txBody>
      </p:sp>
      <p:sp>
        <p:nvSpPr>
          <p:cNvPr id="26" name="TextBox 26"/>
          <p:cNvSpPr txBox="1"/>
          <p:nvPr/>
        </p:nvSpPr>
        <p:spPr>
          <a:xfrm>
            <a:off x="2932802" y="4432649"/>
            <a:ext cx="2280548" cy="564257"/>
          </a:xfrm>
          <a:prstGeom prst="rect">
            <a:avLst/>
          </a:prstGeom>
        </p:spPr>
        <p:txBody>
          <a:bodyPr wrap="square" lIns="0" tIns="0" rIns="0" bIns="0" rtlCol="0" anchor="t">
            <a:spAutoFit/>
          </a:bodyPr>
          <a:lstStyle/>
          <a:p>
            <a:pPr lvl="0">
              <a:lnSpc>
                <a:spcPts val="1137"/>
              </a:lnSpc>
            </a:pPr>
            <a:r>
              <a:rPr lang="en-US" sz="895" b="1" i="1" dirty="0" smtClean="0">
                <a:solidFill>
                  <a:srgbClr val="6B6D6C"/>
                </a:solidFill>
                <a:latin typeface="Balsamiq Sans Bold Italics"/>
                <a:ea typeface="Balsamiq Sans Bold Italics"/>
                <a:cs typeface="Balsamiq Sans Bold Italics"/>
                <a:sym typeface="Balsamiq Sans Bold Italics"/>
              </a:rPr>
              <a:t>In Spain, one in four boys begins consuming online pornography before the age of 13, and by the age of 14, consumption of this content is widespread.</a:t>
            </a:r>
            <a:endParaRPr lang="en-US" sz="895" b="1" i="1" dirty="0">
              <a:solidFill>
                <a:srgbClr val="6B6D6C"/>
              </a:solidFill>
              <a:latin typeface="Balsamiq Sans Bold Italics"/>
              <a:ea typeface="Balsamiq Sans Bold Italics"/>
              <a:cs typeface="Balsamiq Sans Bold Italics"/>
              <a:sym typeface="Balsamiq Sans Bold Italics"/>
            </a:endParaRPr>
          </a:p>
        </p:txBody>
      </p:sp>
      <p:sp>
        <p:nvSpPr>
          <p:cNvPr id="27" name="TextBox 27"/>
          <p:cNvSpPr txBox="1"/>
          <p:nvPr/>
        </p:nvSpPr>
        <p:spPr>
          <a:xfrm>
            <a:off x="5095664" y="5072433"/>
            <a:ext cx="102245"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5.</a:t>
            </a:r>
          </a:p>
        </p:txBody>
      </p:sp>
      <p:sp>
        <p:nvSpPr>
          <p:cNvPr id="29" name="TextBox 29"/>
          <p:cNvSpPr txBox="1"/>
          <p:nvPr/>
        </p:nvSpPr>
        <p:spPr>
          <a:xfrm>
            <a:off x="289948" y="328707"/>
            <a:ext cx="1799202" cy="102592"/>
          </a:xfrm>
          <a:prstGeom prst="rect">
            <a:avLst/>
          </a:prstGeom>
        </p:spPr>
        <p:txBody>
          <a:bodyPr wrap="square" lIns="0" tIns="0" rIns="0" bIns="0" rtlCol="0" anchor="t">
            <a:spAutoFit/>
          </a:bodyPr>
          <a:lstStyle/>
          <a:p>
            <a:pPr>
              <a:lnSpc>
                <a:spcPts val="789"/>
              </a:lnSpc>
            </a:pPr>
            <a:r>
              <a:rPr lang="en-US" sz="593" spc="-12" dirty="0" smtClean="0">
                <a:solidFill>
                  <a:srgbClr val="000000"/>
                </a:solidFill>
                <a:latin typeface="Hachi Maru Pop"/>
                <a:ea typeface="Hachi Maru Pop"/>
                <a:cs typeface="Hachi Maru Pop"/>
                <a:sym typeface="Hachi Maru Pop"/>
              </a:rPr>
              <a:t>Guide to responsible mobile phone use</a:t>
            </a:r>
            <a:endParaRPr lang="en-US" sz="593" spc="-12" dirty="0">
              <a:solidFill>
                <a:srgbClr val="000000"/>
              </a:solidFill>
              <a:latin typeface="Hachi Maru Pop"/>
              <a:ea typeface="Hachi Maru Pop"/>
              <a:cs typeface="Hachi Maru Pop"/>
              <a:sym typeface="Hachi Maru Po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80314" y="4128682"/>
            <a:ext cx="3917203" cy="2642331"/>
          </a:xfrm>
          <a:custGeom>
            <a:avLst/>
            <a:gdLst/>
            <a:ahLst/>
            <a:cxnLst/>
            <a:rect l="l" t="t" r="r" b="b"/>
            <a:pathLst>
              <a:path w="3917203" h="2642331">
                <a:moveTo>
                  <a:pt x="0" y="0"/>
                </a:moveTo>
                <a:lnTo>
                  <a:pt x="3917203" y="0"/>
                </a:lnTo>
                <a:lnTo>
                  <a:pt x="3917203" y="2642331"/>
                </a:lnTo>
                <a:lnTo>
                  <a:pt x="0" y="2642331"/>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a:ln cap="rnd">
            <a:noFill/>
            <a:prstDash val="solid"/>
            <a:round/>
          </a:ln>
        </p:spPr>
        <p:txBody>
          <a:bodyPr/>
          <a:lstStyle/>
          <a:p>
            <a:endParaRPr lang="es-ES"/>
          </a:p>
        </p:txBody>
      </p:sp>
      <p:grpSp>
        <p:nvGrpSpPr>
          <p:cNvPr id="3" name="Group 3"/>
          <p:cNvGrpSpPr/>
          <p:nvPr/>
        </p:nvGrpSpPr>
        <p:grpSpPr>
          <a:xfrm>
            <a:off x="260350" y="2622550"/>
            <a:ext cx="2612365" cy="2672078"/>
            <a:chOff x="0" y="0"/>
            <a:chExt cx="952618" cy="974393"/>
          </a:xfrm>
        </p:grpSpPr>
        <p:sp>
          <p:nvSpPr>
            <p:cNvPr id="4" name="Freeform 4"/>
            <p:cNvSpPr/>
            <p:nvPr/>
          </p:nvSpPr>
          <p:spPr>
            <a:xfrm>
              <a:off x="0" y="0"/>
              <a:ext cx="952618" cy="974393"/>
            </a:xfrm>
            <a:custGeom>
              <a:avLst/>
              <a:gdLst/>
              <a:ahLst/>
              <a:cxnLst/>
              <a:rect l="l" t="t" r="r" b="b"/>
              <a:pathLst>
                <a:path w="952618" h="974393">
                  <a:moveTo>
                    <a:pt x="82980" y="0"/>
                  </a:moveTo>
                  <a:lnTo>
                    <a:pt x="869638" y="0"/>
                  </a:lnTo>
                  <a:cubicBezTo>
                    <a:pt x="915466" y="0"/>
                    <a:pt x="952618" y="37151"/>
                    <a:pt x="952618" y="82980"/>
                  </a:cubicBezTo>
                  <a:lnTo>
                    <a:pt x="952618" y="891413"/>
                  </a:lnTo>
                  <a:cubicBezTo>
                    <a:pt x="952618" y="937241"/>
                    <a:pt x="915466" y="974393"/>
                    <a:pt x="869638" y="974393"/>
                  </a:cubicBezTo>
                  <a:lnTo>
                    <a:pt x="82980" y="974393"/>
                  </a:lnTo>
                  <a:cubicBezTo>
                    <a:pt x="37151" y="974393"/>
                    <a:pt x="0" y="937241"/>
                    <a:pt x="0" y="891413"/>
                  </a:cubicBezTo>
                  <a:lnTo>
                    <a:pt x="0" y="82980"/>
                  </a:lnTo>
                  <a:cubicBezTo>
                    <a:pt x="0" y="37151"/>
                    <a:pt x="37151" y="0"/>
                    <a:pt x="82980" y="0"/>
                  </a:cubicBezTo>
                  <a:close/>
                </a:path>
              </a:pathLst>
            </a:custGeom>
            <a:solidFill>
              <a:srgbClr val="FFFFFF"/>
            </a:solidFill>
            <a:ln w="28575" cap="rnd">
              <a:solidFill>
                <a:srgbClr val="A5C7BA"/>
              </a:solidFill>
              <a:prstDash val="solid"/>
              <a:round/>
            </a:ln>
          </p:spPr>
          <p:txBody>
            <a:bodyPr/>
            <a:lstStyle/>
            <a:p>
              <a:endParaRPr lang="es-ES"/>
            </a:p>
          </p:txBody>
        </p:sp>
        <p:sp>
          <p:nvSpPr>
            <p:cNvPr id="5" name="TextBox 5"/>
            <p:cNvSpPr txBox="1"/>
            <p:nvPr/>
          </p:nvSpPr>
          <p:spPr>
            <a:xfrm>
              <a:off x="0" y="-28575"/>
              <a:ext cx="952618" cy="1002968"/>
            </a:xfrm>
            <a:prstGeom prst="rect">
              <a:avLst/>
            </a:prstGeom>
          </p:spPr>
          <p:txBody>
            <a:bodyPr lIns="39326" tIns="39326" rIns="39326" bIns="39326" rtlCol="0" anchor="ctr"/>
            <a:lstStyle/>
            <a:p>
              <a:pPr marL="0" lvl="0" indent="0" algn="ctr">
                <a:lnSpc>
                  <a:spcPts val="1950"/>
                </a:lnSpc>
                <a:spcBef>
                  <a:spcPct val="0"/>
                </a:spcBef>
              </a:pPr>
              <a:endParaRPr/>
            </a:p>
          </p:txBody>
        </p:sp>
      </p:grpSp>
      <p:grpSp>
        <p:nvGrpSpPr>
          <p:cNvPr id="6" name="Group 6"/>
          <p:cNvGrpSpPr/>
          <p:nvPr/>
        </p:nvGrpSpPr>
        <p:grpSpPr>
          <a:xfrm>
            <a:off x="336762" y="3076018"/>
            <a:ext cx="442562" cy="380327"/>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5D8B9"/>
            </a:solidFill>
          </p:spPr>
          <p:txBody>
            <a:bodyPr/>
            <a:lstStyle/>
            <a:p>
              <a:endParaRPr lang="es-ES"/>
            </a:p>
          </p:txBody>
        </p:sp>
        <p:sp>
          <p:nvSpPr>
            <p:cNvPr id="8" name="TextBox 8"/>
            <p:cNvSpPr txBox="1"/>
            <p:nvPr/>
          </p:nvSpPr>
          <p:spPr>
            <a:xfrm>
              <a:off x="114300" y="-47625"/>
              <a:ext cx="584200" cy="746125"/>
            </a:xfrm>
            <a:prstGeom prst="rect">
              <a:avLst/>
            </a:prstGeom>
          </p:spPr>
          <p:txBody>
            <a:bodyPr lIns="8123" tIns="8123" rIns="8123" bIns="8123" rtlCol="0" anchor="ctr"/>
            <a:lstStyle/>
            <a:p>
              <a:pPr algn="ctr">
                <a:lnSpc>
                  <a:spcPts val="2601"/>
                </a:lnSpc>
              </a:pPr>
              <a:endParaRPr/>
            </a:p>
          </p:txBody>
        </p:sp>
      </p:grpSp>
      <p:grpSp>
        <p:nvGrpSpPr>
          <p:cNvPr id="9" name="Group 9"/>
          <p:cNvGrpSpPr/>
          <p:nvPr/>
        </p:nvGrpSpPr>
        <p:grpSpPr>
          <a:xfrm>
            <a:off x="336762" y="3602350"/>
            <a:ext cx="442562" cy="380327"/>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5D8B9"/>
            </a:solidFill>
          </p:spPr>
          <p:txBody>
            <a:bodyPr/>
            <a:lstStyle/>
            <a:p>
              <a:endParaRPr lang="es-ES"/>
            </a:p>
          </p:txBody>
        </p:sp>
        <p:sp>
          <p:nvSpPr>
            <p:cNvPr id="11" name="TextBox 11"/>
            <p:cNvSpPr txBox="1"/>
            <p:nvPr/>
          </p:nvSpPr>
          <p:spPr>
            <a:xfrm>
              <a:off x="114300" y="-47625"/>
              <a:ext cx="584200" cy="746125"/>
            </a:xfrm>
            <a:prstGeom prst="rect">
              <a:avLst/>
            </a:prstGeom>
          </p:spPr>
          <p:txBody>
            <a:bodyPr lIns="8123" tIns="8123" rIns="8123" bIns="8123" rtlCol="0" anchor="ctr"/>
            <a:lstStyle/>
            <a:p>
              <a:pPr algn="ctr">
                <a:lnSpc>
                  <a:spcPts val="2601"/>
                </a:lnSpc>
              </a:pPr>
              <a:endParaRPr/>
            </a:p>
          </p:txBody>
        </p:sp>
      </p:grpSp>
      <p:grpSp>
        <p:nvGrpSpPr>
          <p:cNvPr id="12" name="Group 12"/>
          <p:cNvGrpSpPr/>
          <p:nvPr/>
        </p:nvGrpSpPr>
        <p:grpSpPr>
          <a:xfrm>
            <a:off x="336762" y="4212882"/>
            <a:ext cx="442562" cy="380327"/>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5D8B9"/>
            </a:solidFill>
          </p:spPr>
          <p:txBody>
            <a:bodyPr/>
            <a:lstStyle/>
            <a:p>
              <a:endParaRPr lang="es-ES"/>
            </a:p>
          </p:txBody>
        </p:sp>
        <p:sp>
          <p:nvSpPr>
            <p:cNvPr id="14" name="TextBox 14"/>
            <p:cNvSpPr txBox="1"/>
            <p:nvPr/>
          </p:nvSpPr>
          <p:spPr>
            <a:xfrm>
              <a:off x="114300" y="-47625"/>
              <a:ext cx="584200" cy="746125"/>
            </a:xfrm>
            <a:prstGeom prst="rect">
              <a:avLst/>
            </a:prstGeom>
          </p:spPr>
          <p:txBody>
            <a:bodyPr lIns="8123" tIns="8123" rIns="8123" bIns="8123" rtlCol="0" anchor="ctr"/>
            <a:lstStyle/>
            <a:p>
              <a:pPr algn="ctr">
                <a:lnSpc>
                  <a:spcPts val="2601"/>
                </a:lnSpc>
              </a:pPr>
              <a:endParaRPr/>
            </a:p>
          </p:txBody>
        </p:sp>
      </p:grpSp>
      <p:grpSp>
        <p:nvGrpSpPr>
          <p:cNvPr id="15" name="Group 15"/>
          <p:cNvGrpSpPr/>
          <p:nvPr/>
        </p:nvGrpSpPr>
        <p:grpSpPr>
          <a:xfrm>
            <a:off x="336762" y="4734326"/>
            <a:ext cx="442562" cy="380327"/>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5D8B9"/>
            </a:solidFill>
          </p:spPr>
          <p:txBody>
            <a:bodyPr/>
            <a:lstStyle/>
            <a:p>
              <a:endParaRPr lang="es-ES"/>
            </a:p>
          </p:txBody>
        </p:sp>
        <p:sp>
          <p:nvSpPr>
            <p:cNvPr id="17" name="TextBox 17"/>
            <p:cNvSpPr txBox="1"/>
            <p:nvPr/>
          </p:nvSpPr>
          <p:spPr>
            <a:xfrm>
              <a:off x="114300" y="-47625"/>
              <a:ext cx="584200" cy="746125"/>
            </a:xfrm>
            <a:prstGeom prst="rect">
              <a:avLst/>
            </a:prstGeom>
          </p:spPr>
          <p:txBody>
            <a:bodyPr lIns="8123" tIns="8123" rIns="8123" bIns="8123" rtlCol="0" anchor="ctr"/>
            <a:lstStyle/>
            <a:p>
              <a:pPr algn="ctr">
                <a:lnSpc>
                  <a:spcPts val="2601"/>
                </a:lnSpc>
              </a:pPr>
              <a:endParaRPr/>
            </a:p>
          </p:txBody>
        </p:sp>
      </p:grpSp>
      <p:sp>
        <p:nvSpPr>
          <p:cNvPr id="18" name="Freeform 18"/>
          <p:cNvSpPr/>
          <p:nvPr/>
        </p:nvSpPr>
        <p:spPr>
          <a:xfrm>
            <a:off x="429169" y="3163082"/>
            <a:ext cx="257749" cy="206199"/>
          </a:xfrm>
          <a:custGeom>
            <a:avLst/>
            <a:gdLst/>
            <a:ahLst/>
            <a:cxnLst/>
            <a:rect l="l" t="t" r="r" b="b"/>
            <a:pathLst>
              <a:path w="257749" h="206199">
                <a:moveTo>
                  <a:pt x="0" y="0"/>
                </a:moveTo>
                <a:lnTo>
                  <a:pt x="257748" y="0"/>
                </a:lnTo>
                <a:lnTo>
                  <a:pt x="257748" y="206199"/>
                </a:lnTo>
                <a:lnTo>
                  <a:pt x="0" y="20619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19" name="Freeform 19"/>
          <p:cNvSpPr/>
          <p:nvPr/>
        </p:nvSpPr>
        <p:spPr>
          <a:xfrm>
            <a:off x="429169" y="3701740"/>
            <a:ext cx="257749" cy="206199"/>
          </a:xfrm>
          <a:custGeom>
            <a:avLst/>
            <a:gdLst/>
            <a:ahLst/>
            <a:cxnLst/>
            <a:rect l="l" t="t" r="r" b="b"/>
            <a:pathLst>
              <a:path w="257749" h="206199">
                <a:moveTo>
                  <a:pt x="0" y="0"/>
                </a:moveTo>
                <a:lnTo>
                  <a:pt x="257748" y="0"/>
                </a:lnTo>
                <a:lnTo>
                  <a:pt x="257748" y="206199"/>
                </a:lnTo>
                <a:lnTo>
                  <a:pt x="0" y="20619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20" name="Freeform 20"/>
          <p:cNvSpPr/>
          <p:nvPr/>
        </p:nvSpPr>
        <p:spPr>
          <a:xfrm>
            <a:off x="429169" y="4310667"/>
            <a:ext cx="257749" cy="206199"/>
          </a:xfrm>
          <a:custGeom>
            <a:avLst/>
            <a:gdLst/>
            <a:ahLst/>
            <a:cxnLst/>
            <a:rect l="l" t="t" r="r" b="b"/>
            <a:pathLst>
              <a:path w="257749" h="206199">
                <a:moveTo>
                  <a:pt x="0" y="0"/>
                </a:moveTo>
                <a:lnTo>
                  <a:pt x="257748" y="0"/>
                </a:lnTo>
                <a:lnTo>
                  <a:pt x="257748" y="206199"/>
                </a:lnTo>
                <a:lnTo>
                  <a:pt x="0" y="20619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21" name="Freeform 21"/>
          <p:cNvSpPr/>
          <p:nvPr/>
        </p:nvSpPr>
        <p:spPr>
          <a:xfrm>
            <a:off x="429169" y="4833716"/>
            <a:ext cx="257749" cy="206199"/>
          </a:xfrm>
          <a:custGeom>
            <a:avLst/>
            <a:gdLst/>
            <a:ahLst/>
            <a:cxnLst/>
            <a:rect l="l" t="t" r="r" b="b"/>
            <a:pathLst>
              <a:path w="257749" h="206199">
                <a:moveTo>
                  <a:pt x="0" y="0"/>
                </a:moveTo>
                <a:lnTo>
                  <a:pt x="257748" y="0"/>
                </a:lnTo>
                <a:lnTo>
                  <a:pt x="257748" y="206199"/>
                </a:lnTo>
                <a:lnTo>
                  <a:pt x="0" y="20619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22" name="Freeform 22"/>
          <p:cNvSpPr/>
          <p:nvPr/>
        </p:nvSpPr>
        <p:spPr>
          <a:xfrm>
            <a:off x="224817" y="1179737"/>
            <a:ext cx="135236" cy="595415"/>
          </a:xfrm>
          <a:custGeom>
            <a:avLst/>
            <a:gdLst/>
            <a:ahLst/>
            <a:cxnLst/>
            <a:rect l="l" t="t" r="r" b="b"/>
            <a:pathLst>
              <a:path w="135236" h="595415">
                <a:moveTo>
                  <a:pt x="0" y="0"/>
                </a:moveTo>
                <a:lnTo>
                  <a:pt x="135237" y="0"/>
                </a:lnTo>
                <a:lnTo>
                  <a:pt x="135237" y="595415"/>
                </a:lnTo>
                <a:lnTo>
                  <a:pt x="0" y="595415"/>
                </a:lnTo>
                <a:lnTo>
                  <a:pt x="0" y="0"/>
                </a:lnTo>
                <a:close/>
              </a:path>
            </a:pathLst>
          </a:custGeom>
          <a:blipFill>
            <a:blip r:embed="rId6" cstate="print">
              <a:alphaModFix amt="68000"/>
              <a:extLst>
                <a:ext uri="{96DAC541-7B7A-43D3-8B79-37D633B846F1}">
                  <asvg:svgBlip xmlns:asvg="http://schemas.microsoft.com/office/drawing/2016/SVG/main" xmlns="" r:embed="rId7"/>
                </a:ext>
              </a:extLst>
            </a:blip>
            <a:stretch>
              <a:fillRect b="-65185"/>
            </a:stretch>
          </a:blipFill>
        </p:spPr>
        <p:txBody>
          <a:bodyPr/>
          <a:lstStyle/>
          <a:p>
            <a:endParaRPr lang="es-ES"/>
          </a:p>
        </p:txBody>
      </p:sp>
      <p:sp>
        <p:nvSpPr>
          <p:cNvPr id="23" name="Freeform 23"/>
          <p:cNvSpPr/>
          <p:nvPr/>
        </p:nvSpPr>
        <p:spPr>
          <a:xfrm rot="613521">
            <a:off x="3012086" y="3789970"/>
            <a:ext cx="1106788" cy="1260318"/>
          </a:xfrm>
          <a:custGeom>
            <a:avLst/>
            <a:gdLst/>
            <a:ahLst/>
            <a:cxnLst/>
            <a:rect l="l" t="t" r="r" b="b"/>
            <a:pathLst>
              <a:path w="1106788" h="1260318">
                <a:moveTo>
                  <a:pt x="0" y="0"/>
                </a:moveTo>
                <a:lnTo>
                  <a:pt x="1106789" y="0"/>
                </a:lnTo>
                <a:lnTo>
                  <a:pt x="1106789" y="1260318"/>
                </a:lnTo>
                <a:lnTo>
                  <a:pt x="0" y="1260318"/>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sp>
        <p:nvSpPr>
          <p:cNvPr id="24" name="TextBox 24"/>
          <p:cNvSpPr txBox="1"/>
          <p:nvPr/>
        </p:nvSpPr>
        <p:spPr>
          <a:xfrm>
            <a:off x="224817" y="718722"/>
            <a:ext cx="440319" cy="257729"/>
          </a:xfrm>
          <a:prstGeom prst="rect">
            <a:avLst/>
          </a:prstGeom>
        </p:spPr>
        <p:txBody>
          <a:bodyPr lIns="0" tIns="0" rIns="0" bIns="0" rtlCol="0" anchor="t">
            <a:spAutoFit/>
          </a:bodyPr>
          <a:lstStyle/>
          <a:p>
            <a:pPr marL="0" lvl="0" indent="0" algn="ctr">
              <a:lnSpc>
                <a:spcPts val="2194"/>
              </a:lnSpc>
              <a:spcBef>
                <a:spcPct val="0"/>
              </a:spcBef>
            </a:pPr>
            <a:r>
              <a:rPr lang="en-US" sz="1567" u="none" strike="noStrike">
                <a:solidFill>
                  <a:srgbClr val="010204"/>
                </a:solidFill>
                <a:latin typeface="Hachi Maru Pop"/>
                <a:ea typeface="Hachi Maru Pop"/>
                <a:cs typeface="Hachi Maru Pop"/>
                <a:sym typeface="Hachi Maru Pop"/>
              </a:rPr>
              <a:t>03</a:t>
            </a:r>
          </a:p>
        </p:txBody>
      </p:sp>
      <p:sp>
        <p:nvSpPr>
          <p:cNvPr id="25" name="TextBox 25"/>
          <p:cNvSpPr txBox="1"/>
          <p:nvPr/>
        </p:nvSpPr>
        <p:spPr>
          <a:xfrm>
            <a:off x="686917" y="720995"/>
            <a:ext cx="4374033" cy="282129"/>
          </a:xfrm>
          <a:prstGeom prst="rect">
            <a:avLst/>
          </a:prstGeom>
        </p:spPr>
        <p:txBody>
          <a:bodyPr wrap="square" lIns="0" tIns="0" rIns="0" bIns="0" rtlCol="0" anchor="t">
            <a:spAutoFit/>
          </a:bodyPr>
          <a:lstStyle/>
          <a:p>
            <a:pPr lvl="0">
              <a:lnSpc>
                <a:spcPts val="2194"/>
              </a:lnSpc>
              <a:spcBef>
                <a:spcPct val="0"/>
              </a:spcBef>
            </a:pPr>
            <a:r>
              <a:rPr lang="en-US" sz="1567" dirty="0" smtClean="0">
                <a:solidFill>
                  <a:srgbClr val="010204"/>
                </a:solidFill>
                <a:latin typeface="Hachi Maru Pop"/>
                <a:ea typeface="Hachi Maru Pop"/>
                <a:cs typeface="Hachi Maru Pop"/>
                <a:sym typeface="Hachi Maru Pop"/>
              </a:rPr>
              <a:t>Before giving them a mobile phone</a:t>
            </a:r>
            <a:endParaRPr lang="en-US" sz="1567" u="none" strike="noStrike" dirty="0">
              <a:solidFill>
                <a:srgbClr val="010204"/>
              </a:solidFill>
              <a:latin typeface="Hachi Maru Pop"/>
              <a:ea typeface="Hachi Maru Pop"/>
              <a:cs typeface="Hachi Maru Pop"/>
              <a:sym typeface="Hachi Maru Pop"/>
            </a:endParaRPr>
          </a:p>
        </p:txBody>
      </p:sp>
      <p:sp>
        <p:nvSpPr>
          <p:cNvPr id="26" name="TextBox 26"/>
          <p:cNvSpPr txBox="1"/>
          <p:nvPr/>
        </p:nvSpPr>
        <p:spPr>
          <a:xfrm>
            <a:off x="872426" y="3141457"/>
            <a:ext cx="1571461" cy="253274"/>
          </a:xfrm>
          <a:prstGeom prst="rect">
            <a:avLst/>
          </a:prstGeom>
        </p:spPr>
        <p:txBody>
          <a:bodyPr lIns="0" tIns="0" rIns="0" bIns="0" rtlCol="0" anchor="t">
            <a:spAutoFit/>
          </a:bodyPr>
          <a:lstStyle/>
          <a:p>
            <a:pPr lvl="0">
              <a:lnSpc>
                <a:spcPts val="952"/>
              </a:lnSpc>
              <a:spcBef>
                <a:spcPct val="0"/>
              </a:spcBef>
            </a:pPr>
            <a:r>
              <a:rPr lang="en-US" sz="750" dirty="0" smtClean="0">
                <a:solidFill>
                  <a:srgbClr val="000000"/>
                </a:solidFill>
                <a:latin typeface="Balsamiq Sans"/>
                <a:ea typeface="Balsamiq Sans"/>
                <a:cs typeface="Balsamiq Sans"/>
                <a:sym typeface="Balsamiq Sans"/>
              </a:rPr>
              <a:t>Consider the child's age, personality and independence..</a:t>
            </a:r>
            <a:endParaRPr lang="en-US" sz="750" u="none" strike="noStrike" dirty="0">
              <a:solidFill>
                <a:srgbClr val="000000"/>
              </a:solidFill>
              <a:latin typeface="Balsamiq Sans"/>
              <a:ea typeface="Balsamiq Sans"/>
              <a:cs typeface="Balsamiq Sans"/>
              <a:sym typeface="Balsamiq Sans"/>
            </a:endParaRPr>
          </a:p>
        </p:txBody>
      </p:sp>
      <p:sp>
        <p:nvSpPr>
          <p:cNvPr id="27" name="TextBox 27"/>
          <p:cNvSpPr txBox="1"/>
          <p:nvPr/>
        </p:nvSpPr>
        <p:spPr>
          <a:xfrm>
            <a:off x="871088" y="3560523"/>
            <a:ext cx="1828912" cy="381451"/>
          </a:xfrm>
          <a:prstGeom prst="rect">
            <a:avLst/>
          </a:prstGeom>
        </p:spPr>
        <p:txBody>
          <a:bodyPr lIns="0" tIns="0" rIns="0" bIns="0" rtlCol="0" anchor="t">
            <a:spAutoFit/>
          </a:bodyPr>
          <a:lstStyle/>
          <a:p>
            <a:pPr lvl="0" algn="just">
              <a:lnSpc>
                <a:spcPts val="952"/>
              </a:lnSpc>
              <a:spcBef>
                <a:spcPct val="0"/>
              </a:spcBef>
            </a:pPr>
            <a:r>
              <a:rPr lang="en-US" sz="749" dirty="0" smtClean="0">
                <a:solidFill>
                  <a:srgbClr val="000000"/>
                </a:solidFill>
                <a:latin typeface="Balsamiq Sans"/>
                <a:ea typeface="Balsamiq Sans"/>
                <a:cs typeface="Balsamiq Sans"/>
                <a:sym typeface="Balsamiq Sans"/>
              </a:rPr>
              <a:t>Ask yourself why they want or need it. What are their reasons for asking for it and what do adults consider important?</a:t>
            </a:r>
            <a:endParaRPr lang="en-US" sz="749" u="none" strike="noStrike" dirty="0">
              <a:solidFill>
                <a:srgbClr val="000000"/>
              </a:solidFill>
              <a:latin typeface="Balsamiq Sans"/>
              <a:ea typeface="Balsamiq Sans"/>
              <a:cs typeface="Balsamiq Sans"/>
              <a:sym typeface="Balsamiq Sans"/>
            </a:endParaRPr>
          </a:p>
        </p:txBody>
      </p:sp>
      <p:sp>
        <p:nvSpPr>
          <p:cNvPr id="28" name="TextBox 28"/>
          <p:cNvSpPr txBox="1"/>
          <p:nvPr/>
        </p:nvSpPr>
        <p:spPr>
          <a:xfrm>
            <a:off x="869950" y="4070350"/>
            <a:ext cx="1827574" cy="637932"/>
          </a:xfrm>
          <a:prstGeom prst="rect">
            <a:avLst/>
          </a:prstGeom>
        </p:spPr>
        <p:txBody>
          <a:bodyPr lIns="0" tIns="0" rIns="0" bIns="0" rtlCol="0" anchor="t">
            <a:spAutoFit/>
          </a:bodyPr>
          <a:lstStyle/>
          <a:p>
            <a:pPr lvl="0" algn="just">
              <a:lnSpc>
                <a:spcPts val="952"/>
              </a:lnSpc>
              <a:spcBef>
                <a:spcPct val="0"/>
              </a:spcBef>
            </a:pPr>
            <a:r>
              <a:rPr lang="en-US" sz="749" dirty="0" smtClean="0">
                <a:solidFill>
                  <a:srgbClr val="000000"/>
                </a:solidFill>
                <a:latin typeface="Balsamiq Sans"/>
                <a:ea typeface="Balsamiq Sans"/>
                <a:cs typeface="Balsamiq Sans"/>
                <a:sym typeface="Balsamiq Sans"/>
              </a:rPr>
              <a:t>Be aware of each child's </a:t>
            </a:r>
            <a:r>
              <a:rPr lang="en-US" sz="749" dirty="0" err="1" smtClean="0">
                <a:solidFill>
                  <a:srgbClr val="000000"/>
                </a:solidFill>
                <a:latin typeface="Balsamiq Sans"/>
                <a:ea typeface="Balsamiq Sans"/>
                <a:cs typeface="Balsamiq Sans"/>
                <a:sym typeface="Balsamiq Sans"/>
              </a:rPr>
              <a:t>behaviour</a:t>
            </a:r>
            <a:r>
              <a:rPr lang="en-US" sz="749" dirty="0" smtClean="0">
                <a:solidFill>
                  <a:srgbClr val="000000"/>
                </a:solidFill>
                <a:latin typeface="Balsamiq Sans"/>
                <a:ea typeface="Balsamiq Sans"/>
                <a:cs typeface="Balsamiq Sans"/>
                <a:sym typeface="Balsamiq Sans"/>
              </a:rPr>
              <a:t>, as there is a risk of abusive use of technology that isolates the child and leads to them </a:t>
            </a:r>
            <a:r>
              <a:rPr lang="en-US" sz="749" dirty="0" err="1" smtClean="0">
                <a:solidFill>
                  <a:srgbClr val="000000"/>
                </a:solidFill>
                <a:latin typeface="Balsamiq Sans"/>
                <a:ea typeface="Balsamiq Sans"/>
                <a:cs typeface="Balsamiq Sans"/>
                <a:sym typeface="Balsamiq Sans"/>
              </a:rPr>
              <a:t>socialising</a:t>
            </a:r>
            <a:r>
              <a:rPr lang="en-US" sz="749" dirty="0" smtClean="0">
                <a:solidFill>
                  <a:srgbClr val="000000"/>
                </a:solidFill>
                <a:latin typeface="Balsamiq Sans"/>
                <a:ea typeface="Balsamiq Sans"/>
                <a:cs typeface="Balsamiq Sans"/>
                <a:sym typeface="Balsamiq Sans"/>
              </a:rPr>
              <a:t> via their mobile phone.</a:t>
            </a:r>
            <a:endParaRPr lang="en-US" sz="749" u="none" strike="noStrike" dirty="0">
              <a:solidFill>
                <a:srgbClr val="000000"/>
              </a:solidFill>
              <a:latin typeface="Balsamiq Sans"/>
              <a:ea typeface="Balsamiq Sans"/>
              <a:cs typeface="Balsamiq Sans"/>
              <a:sym typeface="Balsamiq Sans"/>
            </a:endParaRPr>
          </a:p>
        </p:txBody>
      </p:sp>
      <p:sp>
        <p:nvSpPr>
          <p:cNvPr id="29" name="TextBox 29"/>
          <p:cNvSpPr txBox="1"/>
          <p:nvPr/>
        </p:nvSpPr>
        <p:spPr>
          <a:xfrm>
            <a:off x="869950" y="4832350"/>
            <a:ext cx="1826324" cy="256480"/>
          </a:xfrm>
          <a:prstGeom prst="rect">
            <a:avLst/>
          </a:prstGeom>
        </p:spPr>
        <p:txBody>
          <a:bodyPr wrap="square" lIns="0" tIns="0" rIns="0" bIns="0" rtlCol="0" anchor="t">
            <a:spAutoFit/>
          </a:bodyPr>
          <a:lstStyle/>
          <a:p>
            <a:pPr lvl="0" algn="just">
              <a:lnSpc>
                <a:spcPts val="952"/>
              </a:lnSpc>
              <a:spcBef>
                <a:spcPct val="0"/>
              </a:spcBef>
            </a:pPr>
            <a:r>
              <a:rPr lang="en-US" sz="750" dirty="0" smtClean="0">
                <a:solidFill>
                  <a:srgbClr val="000000"/>
                </a:solidFill>
                <a:latin typeface="Balsamiq Sans"/>
                <a:ea typeface="Balsamiq Sans"/>
                <a:cs typeface="Balsamiq Sans"/>
                <a:sym typeface="Balsamiq Sans"/>
              </a:rPr>
              <a:t>Assess the real possibilities of accompanying minors in this process.</a:t>
            </a:r>
            <a:endParaRPr lang="en-US" sz="750" u="none" strike="noStrike" dirty="0">
              <a:solidFill>
                <a:srgbClr val="000000"/>
              </a:solidFill>
              <a:latin typeface="Balsamiq Sans"/>
              <a:ea typeface="Balsamiq Sans"/>
              <a:cs typeface="Balsamiq Sans"/>
              <a:sym typeface="Balsamiq Sans"/>
            </a:endParaRPr>
          </a:p>
        </p:txBody>
      </p:sp>
      <p:sp>
        <p:nvSpPr>
          <p:cNvPr id="30" name="TextBox 30"/>
          <p:cNvSpPr txBox="1"/>
          <p:nvPr/>
        </p:nvSpPr>
        <p:spPr>
          <a:xfrm>
            <a:off x="406322" y="1159184"/>
            <a:ext cx="4826100" cy="154779"/>
          </a:xfrm>
          <a:prstGeom prst="rect">
            <a:avLst/>
          </a:prstGeom>
        </p:spPr>
        <p:txBody>
          <a:bodyPr lIns="0" tIns="0" rIns="0" bIns="0" rtlCol="0" anchor="t">
            <a:spAutoFit/>
          </a:bodyPr>
          <a:lstStyle/>
          <a:p>
            <a:pPr lvl="0">
              <a:lnSpc>
                <a:spcPts val="1227"/>
              </a:lnSpc>
              <a:spcBef>
                <a:spcPct val="0"/>
              </a:spcBef>
            </a:pPr>
            <a:r>
              <a:rPr lang="en-US" sz="876" b="1" i="1" dirty="0" smtClean="0">
                <a:solidFill>
                  <a:srgbClr val="000000"/>
                </a:solidFill>
                <a:latin typeface="Balsamiq Sans Bold Italics"/>
                <a:ea typeface="Balsamiq Sans Bold Italics"/>
                <a:cs typeface="Balsamiq Sans Bold Italics"/>
                <a:sym typeface="Balsamiq Sans Bold Italics"/>
              </a:rPr>
              <a:t>There is no agreement on the ideal minimum age for a child to start using a mobile phone.</a:t>
            </a:r>
            <a:endParaRPr lang="en-US" sz="876" b="1" i="1" u="none" strike="noStrike" dirty="0">
              <a:solidFill>
                <a:srgbClr val="000000"/>
              </a:solidFill>
              <a:latin typeface="Balsamiq Sans Bold Italics"/>
              <a:ea typeface="Balsamiq Sans Bold Italics"/>
              <a:cs typeface="Balsamiq Sans Bold Italics"/>
              <a:sym typeface="Balsamiq Sans Bold Italics"/>
            </a:endParaRPr>
          </a:p>
        </p:txBody>
      </p:sp>
      <p:sp>
        <p:nvSpPr>
          <p:cNvPr id="31" name="TextBox 31"/>
          <p:cNvSpPr txBox="1"/>
          <p:nvPr/>
        </p:nvSpPr>
        <p:spPr>
          <a:xfrm>
            <a:off x="406322" y="1370706"/>
            <a:ext cx="4826100" cy="154779"/>
          </a:xfrm>
          <a:prstGeom prst="rect">
            <a:avLst/>
          </a:prstGeom>
        </p:spPr>
        <p:txBody>
          <a:bodyPr lIns="0" tIns="0" rIns="0" bIns="0" rtlCol="0" anchor="t">
            <a:spAutoFit/>
          </a:bodyPr>
          <a:lstStyle/>
          <a:p>
            <a:pPr lvl="0">
              <a:lnSpc>
                <a:spcPts val="1227"/>
              </a:lnSpc>
              <a:spcBef>
                <a:spcPct val="0"/>
              </a:spcBef>
            </a:pPr>
            <a:r>
              <a:rPr lang="en-US" sz="876" b="1" i="1" dirty="0" smtClean="0">
                <a:solidFill>
                  <a:srgbClr val="000000"/>
                </a:solidFill>
                <a:latin typeface="Balsamiq Sans Bold Italics"/>
                <a:ea typeface="Balsamiq Sans Bold Italics"/>
                <a:cs typeface="Balsamiq Sans Bold Italics"/>
                <a:sym typeface="Balsamiq Sans Bold Italics"/>
              </a:rPr>
              <a:t>It is a decision that each family must make for themselves.</a:t>
            </a:r>
            <a:endParaRPr lang="en-US" sz="876" b="1" i="1" dirty="0">
              <a:solidFill>
                <a:srgbClr val="000000"/>
              </a:solidFill>
              <a:latin typeface="Balsamiq Sans Bold Italics"/>
              <a:ea typeface="Balsamiq Sans Bold Italics"/>
              <a:cs typeface="Balsamiq Sans Bold Italics"/>
              <a:sym typeface="Balsamiq Sans Bold Italics"/>
            </a:endParaRPr>
          </a:p>
        </p:txBody>
      </p:sp>
      <p:sp>
        <p:nvSpPr>
          <p:cNvPr id="32" name="TextBox 32"/>
          <p:cNvSpPr txBox="1"/>
          <p:nvPr/>
        </p:nvSpPr>
        <p:spPr>
          <a:xfrm>
            <a:off x="407654" y="1601277"/>
            <a:ext cx="4729852" cy="562398"/>
          </a:xfrm>
          <a:prstGeom prst="rect">
            <a:avLst/>
          </a:prstGeom>
        </p:spPr>
        <p:txBody>
          <a:bodyPr lIns="0" tIns="0" rIns="0" bIns="0" rtlCol="0" anchor="t">
            <a:spAutoFit/>
          </a:bodyPr>
          <a:lstStyle/>
          <a:p>
            <a:pPr lvl="0" algn="just">
              <a:lnSpc>
                <a:spcPts val="1095"/>
              </a:lnSpc>
            </a:pPr>
            <a:r>
              <a:rPr lang="en-US" sz="869" i="1" dirty="0" smtClean="0">
                <a:solidFill>
                  <a:srgbClr val="000000"/>
                </a:solidFill>
                <a:latin typeface="Balsamiq Sans Italics"/>
                <a:ea typeface="Balsamiq Sans Italics"/>
                <a:cs typeface="Balsamiq Sans Italics"/>
                <a:sym typeface="Balsamiq Sans Italics"/>
              </a:rPr>
              <a:t>Families should assess their children's maturity and family needs before giving them a mobile phone, as well as the safety issues that often underlie this decision and whether delaying the purchase of this device could result in children being excluded from obtaining information that is relevant to them.</a:t>
            </a:r>
            <a:endParaRPr lang="en-US" sz="869" i="1" dirty="0">
              <a:solidFill>
                <a:srgbClr val="000000"/>
              </a:solidFill>
              <a:latin typeface="Balsamiq Sans Italics"/>
              <a:ea typeface="Balsamiq Sans Italics"/>
              <a:cs typeface="Balsamiq Sans Italics"/>
              <a:sym typeface="Balsamiq Sans Italics"/>
            </a:endParaRPr>
          </a:p>
        </p:txBody>
      </p:sp>
      <p:sp>
        <p:nvSpPr>
          <p:cNvPr id="33" name="TextBox 33"/>
          <p:cNvSpPr txBox="1"/>
          <p:nvPr/>
        </p:nvSpPr>
        <p:spPr>
          <a:xfrm>
            <a:off x="2909010" y="2308780"/>
            <a:ext cx="2228496" cy="1157048"/>
          </a:xfrm>
          <a:prstGeom prst="rect">
            <a:avLst/>
          </a:prstGeom>
        </p:spPr>
        <p:txBody>
          <a:bodyPr lIns="0" tIns="0" rIns="0" bIns="0" rtlCol="0" anchor="t">
            <a:spAutoFit/>
          </a:bodyPr>
          <a:lstStyle/>
          <a:p>
            <a:pPr algn="just">
              <a:lnSpc>
                <a:spcPts val="1346"/>
              </a:lnSpc>
            </a:pPr>
            <a:r>
              <a:rPr lang="en-US" sz="961" spc="-55" dirty="0" smtClean="0">
                <a:solidFill>
                  <a:srgbClr val="000000"/>
                </a:solidFill>
                <a:latin typeface="Century Gothic Paneuropean"/>
                <a:ea typeface="Century Gothic Paneuropean"/>
                <a:cs typeface="Century Gothic Paneuropean"/>
                <a:sym typeface="Century Gothic Paneuropean"/>
              </a:rPr>
              <a:t>However, based on the reality reflected in the statistics and scientific studies consulted, it seems appropriate to offer advice here on how these devices can affect minors and guide their proper use together with parents, teachers, guardians and educators:</a:t>
            </a:r>
            <a:endParaRPr lang="en-US" sz="961" u="none" strike="noStrike" spc="-55" dirty="0">
              <a:solidFill>
                <a:srgbClr val="000000"/>
              </a:solidFill>
              <a:latin typeface="Century Gothic Paneuropean"/>
              <a:ea typeface="Century Gothic Paneuropean"/>
              <a:cs typeface="Century Gothic Paneuropean"/>
              <a:sym typeface="Century Gothic Paneuropean"/>
            </a:endParaRPr>
          </a:p>
        </p:txBody>
      </p:sp>
      <p:sp>
        <p:nvSpPr>
          <p:cNvPr id="34" name="TextBox 34"/>
          <p:cNvSpPr txBox="1"/>
          <p:nvPr/>
        </p:nvSpPr>
        <p:spPr>
          <a:xfrm>
            <a:off x="1403350" y="2697817"/>
            <a:ext cx="777166" cy="282129"/>
          </a:xfrm>
          <a:prstGeom prst="rect">
            <a:avLst/>
          </a:prstGeom>
        </p:spPr>
        <p:txBody>
          <a:bodyPr wrap="square" lIns="0" tIns="0" rIns="0" bIns="0" rtlCol="0" anchor="t">
            <a:spAutoFit/>
          </a:bodyPr>
          <a:lstStyle/>
          <a:p>
            <a:pPr marL="0" lvl="0" indent="0" algn="l">
              <a:lnSpc>
                <a:spcPts val="2159"/>
              </a:lnSpc>
              <a:spcBef>
                <a:spcPct val="0"/>
              </a:spcBef>
            </a:pPr>
            <a:r>
              <a:rPr lang="en-US" sz="1542" dirty="0" smtClean="0">
                <a:solidFill>
                  <a:srgbClr val="3A2C60"/>
                </a:solidFill>
                <a:latin typeface="Hachi Maru Pop"/>
                <a:ea typeface="Hachi Maru Pop"/>
                <a:cs typeface="Hachi Maru Pop"/>
                <a:sym typeface="Hachi Maru Pop"/>
              </a:rPr>
              <a:t>Tips</a:t>
            </a:r>
            <a:endParaRPr lang="en-US" sz="1542" dirty="0">
              <a:solidFill>
                <a:srgbClr val="3A2C60"/>
              </a:solidFill>
              <a:latin typeface="Hachi Maru Pop"/>
              <a:ea typeface="Hachi Maru Pop"/>
              <a:cs typeface="Hachi Maru Pop"/>
              <a:sym typeface="Hachi Maru Pop"/>
            </a:endParaRPr>
          </a:p>
        </p:txBody>
      </p:sp>
      <p:sp>
        <p:nvSpPr>
          <p:cNvPr id="35" name="Freeform 35"/>
          <p:cNvSpPr/>
          <p:nvPr/>
        </p:nvSpPr>
        <p:spPr>
          <a:xfrm rot="543539">
            <a:off x="167143" y="2220350"/>
            <a:ext cx="781801" cy="791697"/>
          </a:xfrm>
          <a:custGeom>
            <a:avLst/>
            <a:gdLst/>
            <a:ahLst/>
            <a:cxnLst/>
            <a:rect l="l" t="t" r="r" b="b"/>
            <a:pathLst>
              <a:path w="781801" h="791697">
                <a:moveTo>
                  <a:pt x="0" y="0"/>
                </a:moveTo>
                <a:lnTo>
                  <a:pt x="781800" y="0"/>
                </a:lnTo>
                <a:lnTo>
                  <a:pt x="781800" y="791697"/>
                </a:lnTo>
                <a:lnTo>
                  <a:pt x="0" y="791697"/>
                </a:lnTo>
                <a:lnTo>
                  <a:pt x="0" y="0"/>
                </a:lnTo>
                <a:close/>
              </a:path>
            </a:pathLst>
          </a:custGeom>
          <a:blipFill>
            <a:blip r:embed="rId10" cstate="print"/>
            <a:stretch>
              <a:fillRect/>
            </a:stretch>
          </a:blipFill>
        </p:spPr>
        <p:txBody>
          <a:bodyPr/>
          <a:lstStyle/>
          <a:p>
            <a:endParaRPr lang="es-ES"/>
          </a:p>
        </p:txBody>
      </p:sp>
      <p:sp>
        <p:nvSpPr>
          <p:cNvPr id="36" name="TextBox 36"/>
          <p:cNvSpPr txBox="1"/>
          <p:nvPr/>
        </p:nvSpPr>
        <p:spPr>
          <a:xfrm>
            <a:off x="5095664" y="5072433"/>
            <a:ext cx="102245"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6.</a:t>
            </a:r>
          </a:p>
        </p:txBody>
      </p:sp>
      <p:sp>
        <p:nvSpPr>
          <p:cNvPr id="37" name="Freeform 37"/>
          <p:cNvSpPr/>
          <p:nvPr/>
        </p:nvSpPr>
        <p:spPr>
          <a:xfrm>
            <a:off x="4322107" y="271152"/>
            <a:ext cx="773558" cy="500487"/>
          </a:xfrm>
          <a:custGeom>
            <a:avLst/>
            <a:gdLst/>
            <a:ahLst/>
            <a:cxnLst/>
            <a:rect l="l" t="t" r="r" b="b"/>
            <a:pathLst>
              <a:path w="773558" h="500487">
                <a:moveTo>
                  <a:pt x="0" y="0"/>
                </a:moveTo>
                <a:lnTo>
                  <a:pt x="773557" y="0"/>
                </a:lnTo>
                <a:lnTo>
                  <a:pt x="773557" y="500486"/>
                </a:lnTo>
                <a:lnTo>
                  <a:pt x="0" y="500486"/>
                </a:lnTo>
                <a:lnTo>
                  <a:pt x="0" y="0"/>
                </a:lnTo>
                <a:close/>
              </a:path>
            </a:pathLst>
          </a:custGeom>
          <a:blipFill>
            <a:blip r:embed="rId11" cstate="print"/>
            <a:stretch>
              <a:fillRect l="-4680" t="-13744" r="-4227" b="-16999"/>
            </a:stretch>
          </a:blipFill>
        </p:spPr>
        <p:txBody>
          <a:bodyPr/>
          <a:lstStyle/>
          <a:p>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887431">
            <a:off x="-1065122" y="4226080"/>
            <a:ext cx="3338751" cy="2252140"/>
          </a:xfrm>
          <a:custGeom>
            <a:avLst/>
            <a:gdLst/>
            <a:ahLst/>
            <a:cxnLst/>
            <a:rect l="l" t="t" r="r" b="b"/>
            <a:pathLst>
              <a:path w="3338751" h="2252140">
                <a:moveTo>
                  <a:pt x="0" y="0"/>
                </a:moveTo>
                <a:lnTo>
                  <a:pt x="3338751" y="0"/>
                </a:lnTo>
                <a:lnTo>
                  <a:pt x="3338751" y="2252139"/>
                </a:lnTo>
                <a:lnTo>
                  <a:pt x="0" y="2252139"/>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a:ln cap="rnd">
            <a:noFill/>
            <a:prstDash val="solid"/>
            <a:round/>
          </a:ln>
        </p:spPr>
        <p:txBody>
          <a:bodyPr/>
          <a:lstStyle/>
          <a:p>
            <a:endParaRPr lang="es-ES"/>
          </a:p>
        </p:txBody>
      </p:sp>
      <p:sp>
        <p:nvSpPr>
          <p:cNvPr id="3" name="Freeform 3"/>
          <p:cNvSpPr/>
          <p:nvPr/>
        </p:nvSpPr>
        <p:spPr>
          <a:xfrm rot="8920474">
            <a:off x="129919" y="3367659"/>
            <a:ext cx="1208234" cy="1375836"/>
          </a:xfrm>
          <a:custGeom>
            <a:avLst/>
            <a:gdLst/>
            <a:ahLst/>
            <a:cxnLst/>
            <a:rect l="l" t="t" r="r" b="b"/>
            <a:pathLst>
              <a:path w="1208234" h="1375836">
                <a:moveTo>
                  <a:pt x="0" y="0"/>
                </a:moveTo>
                <a:lnTo>
                  <a:pt x="1208234" y="0"/>
                </a:lnTo>
                <a:lnTo>
                  <a:pt x="1208234" y="1375835"/>
                </a:lnTo>
                <a:lnTo>
                  <a:pt x="0" y="1375835"/>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s-ES"/>
          </a:p>
        </p:txBody>
      </p:sp>
      <p:sp>
        <p:nvSpPr>
          <p:cNvPr id="4" name="TextBox 4"/>
          <p:cNvSpPr txBox="1"/>
          <p:nvPr/>
        </p:nvSpPr>
        <p:spPr>
          <a:xfrm>
            <a:off x="254751" y="856442"/>
            <a:ext cx="3658751" cy="467179"/>
          </a:xfrm>
          <a:prstGeom prst="rect">
            <a:avLst/>
          </a:prstGeom>
        </p:spPr>
        <p:txBody>
          <a:bodyPr lIns="0" tIns="0" rIns="0" bIns="0" rtlCol="0" anchor="t">
            <a:spAutoFit/>
          </a:bodyPr>
          <a:lstStyle/>
          <a:p>
            <a:pPr lvl="0">
              <a:lnSpc>
                <a:spcPts val="1866"/>
              </a:lnSpc>
              <a:spcBef>
                <a:spcPct val="0"/>
              </a:spcBef>
            </a:pPr>
            <a:r>
              <a:rPr lang="en-US" sz="1332" dirty="0" smtClean="0">
                <a:solidFill>
                  <a:srgbClr val="3A2C60"/>
                </a:solidFill>
                <a:latin typeface="Hachi Maru Pop"/>
                <a:ea typeface="Hachi Maru Pop"/>
                <a:cs typeface="Hachi Maru Pop"/>
                <a:sym typeface="Hachi Maru Pop"/>
              </a:rPr>
              <a:t>How can devices affect them if used excessively?</a:t>
            </a:r>
            <a:endParaRPr lang="en-US" sz="1332" u="none" strike="noStrike" dirty="0">
              <a:solidFill>
                <a:srgbClr val="3A2C60"/>
              </a:solidFill>
              <a:latin typeface="Hachi Maru Pop"/>
              <a:ea typeface="Hachi Maru Pop"/>
              <a:cs typeface="Hachi Maru Pop"/>
              <a:sym typeface="Hachi Maru Pop"/>
            </a:endParaRPr>
          </a:p>
        </p:txBody>
      </p:sp>
      <p:sp>
        <p:nvSpPr>
          <p:cNvPr id="5" name="Freeform 5"/>
          <p:cNvSpPr/>
          <p:nvPr/>
        </p:nvSpPr>
        <p:spPr>
          <a:xfrm>
            <a:off x="342895" y="1664731"/>
            <a:ext cx="1192710" cy="1220163"/>
          </a:xfrm>
          <a:custGeom>
            <a:avLst/>
            <a:gdLst/>
            <a:ahLst/>
            <a:cxnLst/>
            <a:rect l="l" t="t" r="r" b="b"/>
            <a:pathLst>
              <a:path w="1192710" h="1220163">
                <a:moveTo>
                  <a:pt x="0" y="0"/>
                </a:moveTo>
                <a:lnTo>
                  <a:pt x="1192710" y="0"/>
                </a:lnTo>
                <a:lnTo>
                  <a:pt x="1192710" y="1220163"/>
                </a:lnTo>
                <a:lnTo>
                  <a:pt x="0" y="1220163"/>
                </a:lnTo>
                <a:lnTo>
                  <a:pt x="0" y="0"/>
                </a:lnTo>
                <a:close/>
              </a:path>
            </a:pathLst>
          </a:custGeom>
          <a:blipFill>
            <a:blip r:embed="rId6" cstate="print"/>
            <a:stretch>
              <a:fillRect/>
            </a:stretch>
          </a:blipFill>
        </p:spPr>
        <p:txBody>
          <a:bodyPr/>
          <a:lstStyle/>
          <a:p>
            <a:endParaRPr lang="es-ES"/>
          </a:p>
        </p:txBody>
      </p:sp>
      <p:grpSp>
        <p:nvGrpSpPr>
          <p:cNvPr id="6" name="Group 6"/>
          <p:cNvGrpSpPr/>
          <p:nvPr/>
        </p:nvGrpSpPr>
        <p:grpSpPr>
          <a:xfrm>
            <a:off x="458611" y="2689622"/>
            <a:ext cx="961278" cy="195271"/>
            <a:chOff x="0" y="0"/>
            <a:chExt cx="760026" cy="154389"/>
          </a:xfrm>
        </p:grpSpPr>
        <p:sp>
          <p:nvSpPr>
            <p:cNvPr id="7" name="Freeform 7"/>
            <p:cNvSpPr/>
            <p:nvPr/>
          </p:nvSpPr>
          <p:spPr>
            <a:xfrm>
              <a:off x="0" y="0"/>
              <a:ext cx="760026" cy="154389"/>
            </a:xfrm>
            <a:custGeom>
              <a:avLst/>
              <a:gdLst/>
              <a:ahLst/>
              <a:cxnLst/>
              <a:rect l="l" t="t" r="r" b="b"/>
              <a:pathLst>
                <a:path w="760026" h="154389">
                  <a:moveTo>
                    <a:pt x="77195" y="0"/>
                  </a:moveTo>
                  <a:lnTo>
                    <a:pt x="682831" y="0"/>
                  </a:lnTo>
                  <a:cubicBezTo>
                    <a:pt x="703304" y="0"/>
                    <a:pt x="722939" y="8133"/>
                    <a:pt x="737416" y="22610"/>
                  </a:cubicBezTo>
                  <a:cubicBezTo>
                    <a:pt x="751893" y="37087"/>
                    <a:pt x="760026" y="56721"/>
                    <a:pt x="760026" y="77195"/>
                  </a:cubicBezTo>
                  <a:lnTo>
                    <a:pt x="760026" y="77195"/>
                  </a:lnTo>
                  <a:cubicBezTo>
                    <a:pt x="760026" y="119828"/>
                    <a:pt x="725464" y="154389"/>
                    <a:pt x="682831" y="154389"/>
                  </a:cubicBezTo>
                  <a:lnTo>
                    <a:pt x="77195" y="154389"/>
                  </a:lnTo>
                  <a:cubicBezTo>
                    <a:pt x="56721" y="154389"/>
                    <a:pt x="37087" y="146256"/>
                    <a:pt x="22610" y="131780"/>
                  </a:cubicBezTo>
                  <a:cubicBezTo>
                    <a:pt x="8133" y="117303"/>
                    <a:pt x="0" y="97668"/>
                    <a:pt x="0" y="77195"/>
                  </a:cubicBezTo>
                  <a:lnTo>
                    <a:pt x="0" y="77195"/>
                  </a:lnTo>
                  <a:cubicBezTo>
                    <a:pt x="0" y="56721"/>
                    <a:pt x="8133" y="37087"/>
                    <a:pt x="22610" y="22610"/>
                  </a:cubicBezTo>
                  <a:cubicBezTo>
                    <a:pt x="37087" y="8133"/>
                    <a:pt x="56721" y="0"/>
                    <a:pt x="77195" y="0"/>
                  </a:cubicBezTo>
                  <a:close/>
                </a:path>
              </a:pathLst>
            </a:custGeom>
            <a:solidFill>
              <a:srgbClr val="D5D8B9"/>
            </a:solidFill>
            <a:ln cap="rnd">
              <a:noFill/>
              <a:prstDash val="solid"/>
              <a:round/>
            </a:ln>
          </p:spPr>
          <p:txBody>
            <a:bodyPr/>
            <a:lstStyle/>
            <a:p>
              <a:endParaRPr lang="es-ES"/>
            </a:p>
          </p:txBody>
        </p:sp>
        <p:sp>
          <p:nvSpPr>
            <p:cNvPr id="8" name="TextBox 8"/>
            <p:cNvSpPr txBox="1"/>
            <p:nvPr/>
          </p:nvSpPr>
          <p:spPr>
            <a:xfrm>
              <a:off x="0" y="-19050"/>
              <a:ext cx="760026" cy="173439"/>
            </a:xfrm>
            <a:prstGeom prst="rect">
              <a:avLst/>
            </a:prstGeom>
          </p:spPr>
          <p:txBody>
            <a:bodyPr lIns="0" tIns="0" rIns="0" bIns="0" rtlCol="0" anchor="ctr"/>
            <a:lstStyle/>
            <a:p>
              <a:pPr lvl="0" algn="ctr">
                <a:lnSpc>
                  <a:spcPts val="1307"/>
                </a:lnSpc>
                <a:spcBef>
                  <a:spcPct val="0"/>
                </a:spcBef>
              </a:pPr>
              <a:r>
                <a:rPr lang="en-US" sz="933" b="1" dirty="0" smtClean="0">
                  <a:solidFill>
                    <a:srgbClr val="FFFFFF"/>
                  </a:solidFill>
                  <a:latin typeface="Nunito Bold"/>
                  <a:ea typeface="Nunito Bold"/>
                  <a:cs typeface="Nunito Bold"/>
                  <a:sym typeface="Nunito Bold"/>
                </a:rPr>
                <a:t>Distraction</a:t>
              </a:r>
              <a:endParaRPr lang="en-US" sz="933" b="1" dirty="0">
                <a:solidFill>
                  <a:srgbClr val="FFFFFF"/>
                </a:solidFill>
                <a:latin typeface="Nunito Bold"/>
                <a:ea typeface="Nunito Bold"/>
                <a:cs typeface="Nunito Bold"/>
                <a:sym typeface="Nunito Bold"/>
              </a:endParaRPr>
            </a:p>
          </p:txBody>
        </p:sp>
      </p:grpSp>
      <p:grpSp>
        <p:nvGrpSpPr>
          <p:cNvPr id="9" name="Group 9"/>
          <p:cNvGrpSpPr/>
          <p:nvPr/>
        </p:nvGrpSpPr>
        <p:grpSpPr>
          <a:xfrm>
            <a:off x="1790237" y="1470284"/>
            <a:ext cx="442562" cy="380327"/>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5D8B9"/>
            </a:solidFill>
          </p:spPr>
          <p:txBody>
            <a:bodyPr/>
            <a:lstStyle/>
            <a:p>
              <a:endParaRPr lang="es-ES"/>
            </a:p>
          </p:txBody>
        </p:sp>
        <p:sp>
          <p:nvSpPr>
            <p:cNvPr id="11" name="TextBox 11"/>
            <p:cNvSpPr txBox="1"/>
            <p:nvPr/>
          </p:nvSpPr>
          <p:spPr>
            <a:xfrm>
              <a:off x="114300" y="-47625"/>
              <a:ext cx="584200" cy="746125"/>
            </a:xfrm>
            <a:prstGeom prst="rect">
              <a:avLst/>
            </a:prstGeom>
          </p:spPr>
          <p:txBody>
            <a:bodyPr lIns="8123" tIns="8123" rIns="8123" bIns="8123" rtlCol="0" anchor="ctr"/>
            <a:lstStyle/>
            <a:p>
              <a:pPr algn="ctr">
                <a:lnSpc>
                  <a:spcPts val="2601"/>
                </a:lnSpc>
              </a:pPr>
              <a:endParaRPr/>
            </a:p>
          </p:txBody>
        </p:sp>
      </p:grpSp>
      <p:grpSp>
        <p:nvGrpSpPr>
          <p:cNvPr id="12" name="Group 12"/>
          <p:cNvGrpSpPr/>
          <p:nvPr/>
        </p:nvGrpSpPr>
        <p:grpSpPr>
          <a:xfrm>
            <a:off x="987083" y="3357473"/>
            <a:ext cx="1097043" cy="1158224"/>
            <a:chOff x="0" y="0"/>
            <a:chExt cx="1462724" cy="1544299"/>
          </a:xfrm>
        </p:grpSpPr>
        <p:sp>
          <p:nvSpPr>
            <p:cNvPr id="13" name="Freeform 13"/>
            <p:cNvSpPr/>
            <p:nvPr/>
          </p:nvSpPr>
          <p:spPr>
            <a:xfrm>
              <a:off x="23501" y="0"/>
              <a:ext cx="1439223" cy="1444640"/>
            </a:xfrm>
            <a:custGeom>
              <a:avLst/>
              <a:gdLst/>
              <a:ahLst/>
              <a:cxnLst/>
              <a:rect l="l" t="t" r="r" b="b"/>
              <a:pathLst>
                <a:path w="1439223" h="1444640">
                  <a:moveTo>
                    <a:pt x="0" y="0"/>
                  </a:moveTo>
                  <a:lnTo>
                    <a:pt x="1439223" y="0"/>
                  </a:lnTo>
                  <a:lnTo>
                    <a:pt x="1439223" y="1444640"/>
                  </a:lnTo>
                  <a:lnTo>
                    <a:pt x="0" y="1444640"/>
                  </a:lnTo>
                  <a:lnTo>
                    <a:pt x="0" y="0"/>
                  </a:lnTo>
                  <a:close/>
                </a:path>
              </a:pathLst>
            </a:custGeom>
            <a:blipFill>
              <a:blip r:embed="rId7" cstate="print"/>
              <a:stretch>
                <a:fillRect/>
              </a:stretch>
            </a:blipFill>
          </p:spPr>
          <p:txBody>
            <a:bodyPr/>
            <a:lstStyle/>
            <a:p>
              <a:endParaRPr lang="es-ES"/>
            </a:p>
          </p:txBody>
        </p:sp>
        <p:grpSp>
          <p:nvGrpSpPr>
            <p:cNvPr id="14" name="Group 14"/>
            <p:cNvGrpSpPr/>
            <p:nvPr/>
          </p:nvGrpSpPr>
          <p:grpSpPr>
            <a:xfrm>
              <a:off x="0" y="1319159"/>
              <a:ext cx="1462724" cy="225140"/>
              <a:chOff x="0" y="0"/>
              <a:chExt cx="963561" cy="148310"/>
            </a:xfrm>
          </p:grpSpPr>
          <p:sp>
            <p:nvSpPr>
              <p:cNvPr id="15" name="Freeform 15"/>
              <p:cNvSpPr/>
              <p:nvPr/>
            </p:nvSpPr>
            <p:spPr>
              <a:xfrm>
                <a:off x="0" y="0"/>
                <a:ext cx="963561" cy="148310"/>
              </a:xfrm>
              <a:custGeom>
                <a:avLst/>
                <a:gdLst/>
                <a:ahLst/>
                <a:cxnLst/>
                <a:rect l="l" t="t" r="r" b="b"/>
                <a:pathLst>
                  <a:path w="963561" h="148310">
                    <a:moveTo>
                      <a:pt x="74155" y="0"/>
                    </a:moveTo>
                    <a:lnTo>
                      <a:pt x="889406" y="0"/>
                    </a:lnTo>
                    <a:cubicBezTo>
                      <a:pt x="930360" y="0"/>
                      <a:pt x="963561" y="33200"/>
                      <a:pt x="963561" y="74155"/>
                    </a:cubicBezTo>
                    <a:lnTo>
                      <a:pt x="963561" y="74155"/>
                    </a:lnTo>
                    <a:cubicBezTo>
                      <a:pt x="963561" y="115110"/>
                      <a:pt x="930360" y="148310"/>
                      <a:pt x="889406" y="148310"/>
                    </a:cubicBezTo>
                    <a:lnTo>
                      <a:pt x="74155" y="148310"/>
                    </a:lnTo>
                    <a:cubicBezTo>
                      <a:pt x="33200" y="148310"/>
                      <a:pt x="0" y="115110"/>
                      <a:pt x="0" y="74155"/>
                    </a:cubicBezTo>
                    <a:lnTo>
                      <a:pt x="0" y="74155"/>
                    </a:lnTo>
                    <a:cubicBezTo>
                      <a:pt x="0" y="33200"/>
                      <a:pt x="33200" y="0"/>
                      <a:pt x="74155" y="0"/>
                    </a:cubicBezTo>
                    <a:close/>
                  </a:path>
                </a:pathLst>
              </a:custGeom>
              <a:solidFill>
                <a:srgbClr val="92A4D6"/>
              </a:solidFill>
              <a:ln cap="rnd">
                <a:noFill/>
                <a:prstDash val="solid"/>
                <a:round/>
              </a:ln>
            </p:spPr>
            <p:txBody>
              <a:bodyPr/>
              <a:lstStyle/>
              <a:p>
                <a:endParaRPr lang="es-ES"/>
              </a:p>
            </p:txBody>
          </p:sp>
          <p:sp>
            <p:nvSpPr>
              <p:cNvPr id="16" name="TextBox 16"/>
              <p:cNvSpPr txBox="1"/>
              <p:nvPr/>
            </p:nvSpPr>
            <p:spPr>
              <a:xfrm>
                <a:off x="0" y="-19050"/>
                <a:ext cx="963561" cy="167360"/>
              </a:xfrm>
              <a:prstGeom prst="rect">
                <a:avLst/>
              </a:prstGeom>
            </p:spPr>
            <p:txBody>
              <a:bodyPr lIns="0" tIns="0" rIns="0" bIns="0" rtlCol="0" anchor="ctr"/>
              <a:lstStyle/>
              <a:p>
                <a:pPr lvl="0" algn="ctr">
                  <a:lnSpc>
                    <a:spcPts val="1167"/>
                  </a:lnSpc>
                  <a:spcBef>
                    <a:spcPct val="0"/>
                  </a:spcBef>
                </a:pPr>
                <a:r>
                  <a:rPr lang="en-US" sz="833" b="1" dirty="0" smtClean="0">
                    <a:solidFill>
                      <a:srgbClr val="FFFFFF"/>
                    </a:solidFill>
                    <a:latin typeface="Nunito Bold"/>
                    <a:ea typeface="Nunito Bold"/>
                    <a:cs typeface="Nunito Bold"/>
                    <a:sym typeface="Nunito Bold"/>
                  </a:rPr>
                  <a:t>Social isolation</a:t>
                </a:r>
                <a:endParaRPr lang="en-US" sz="833" b="1" dirty="0">
                  <a:solidFill>
                    <a:srgbClr val="FFFFFF"/>
                  </a:solidFill>
                  <a:latin typeface="Nunito Bold"/>
                  <a:ea typeface="Nunito Bold"/>
                  <a:cs typeface="Nunito Bold"/>
                  <a:sym typeface="Nunito Bold"/>
                </a:endParaRPr>
              </a:p>
            </p:txBody>
          </p:sp>
        </p:grpSp>
      </p:grpSp>
      <p:sp>
        <p:nvSpPr>
          <p:cNvPr id="17" name="TextBox 17"/>
          <p:cNvSpPr txBox="1"/>
          <p:nvPr/>
        </p:nvSpPr>
        <p:spPr>
          <a:xfrm>
            <a:off x="2342691" y="1580606"/>
            <a:ext cx="1698649" cy="144399"/>
          </a:xfrm>
          <a:prstGeom prst="rect">
            <a:avLst/>
          </a:prstGeom>
        </p:spPr>
        <p:txBody>
          <a:bodyPr lIns="0" tIns="0" rIns="0" bIns="0" rtlCol="0" anchor="t">
            <a:spAutoFit/>
          </a:bodyPr>
          <a:lstStyle/>
          <a:p>
            <a:pPr lvl="0">
              <a:lnSpc>
                <a:spcPts val="1142"/>
              </a:lnSpc>
              <a:spcBef>
                <a:spcPct val="0"/>
              </a:spcBef>
            </a:pPr>
            <a:r>
              <a:rPr lang="en-US" sz="899" b="1" dirty="0" smtClean="0">
                <a:solidFill>
                  <a:srgbClr val="000000"/>
                </a:solidFill>
                <a:latin typeface="Balsamiq Sans Bold"/>
                <a:ea typeface="Balsamiq Sans Bold"/>
                <a:cs typeface="Balsamiq Sans Bold"/>
                <a:sym typeface="Balsamiq Sans Bold"/>
              </a:rPr>
              <a:t>Sleep disturbance.</a:t>
            </a:r>
            <a:endParaRPr lang="en-US" sz="899" b="1" dirty="0">
              <a:solidFill>
                <a:srgbClr val="000000"/>
              </a:solidFill>
              <a:latin typeface="Balsamiq Sans Bold"/>
              <a:ea typeface="Balsamiq Sans Bold"/>
              <a:cs typeface="Balsamiq Sans Bold"/>
              <a:sym typeface="Balsamiq Sans Bold"/>
            </a:endParaRPr>
          </a:p>
        </p:txBody>
      </p:sp>
      <p:grpSp>
        <p:nvGrpSpPr>
          <p:cNvPr id="18" name="Group 18"/>
          <p:cNvGrpSpPr/>
          <p:nvPr/>
        </p:nvGrpSpPr>
        <p:grpSpPr>
          <a:xfrm>
            <a:off x="1797681" y="1944376"/>
            <a:ext cx="442562" cy="380327"/>
            <a:chOff x="0" y="0"/>
            <a:chExt cx="812800" cy="698500"/>
          </a:xfrm>
        </p:grpSpPr>
        <p:sp>
          <p:nvSpPr>
            <p:cNvPr id="19" name="Freeform 1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5D8B9"/>
            </a:solidFill>
          </p:spPr>
          <p:txBody>
            <a:bodyPr/>
            <a:lstStyle/>
            <a:p>
              <a:endParaRPr lang="es-ES"/>
            </a:p>
          </p:txBody>
        </p:sp>
        <p:sp>
          <p:nvSpPr>
            <p:cNvPr id="20" name="TextBox 20"/>
            <p:cNvSpPr txBox="1"/>
            <p:nvPr/>
          </p:nvSpPr>
          <p:spPr>
            <a:xfrm>
              <a:off x="114300" y="-47625"/>
              <a:ext cx="584200" cy="746125"/>
            </a:xfrm>
            <a:prstGeom prst="rect">
              <a:avLst/>
            </a:prstGeom>
          </p:spPr>
          <p:txBody>
            <a:bodyPr lIns="8123" tIns="8123" rIns="8123" bIns="8123" rtlCol="0" anchor="ctr"/>
            <a:lstStyle/>
            <a:p>
              <a:pPr algn="ctr">
                <a:lnSpc>
                  <a:spcPts val="2601"/>
                </a:lnSpc>
              </a:pPr>
              <a:endParaRPr/>
            </a:p>
          </p:txBody>
        </p:sp>
      </p:grpSp>
      <p:sp>
        <p:nvSpPr>
          <p:cNvPr id="21" name="TextBox 21"/>
          <p:cNvSpPr txBox="1"/>
          <p:nvPr/>
        </p:nvSpPr>
        <p:spPr>
          <a:xfrm>
            <a:off x="1821057" y="2016813"/>
            <a:ext cx="395812" cy="198958"/>
          </a:xfrm>
          <a:prstGeom prst="rect">
            <a:avLst/>
          </a:prstGeom>
        </p:spPr>
        <p:txBody>
          <a:bodyPr lIns="0" tIns="0" rIns="0" bIns="0" rtlCol="0" anchor="t">
            <a:spAutoFit/>
          </a:bodyPr>
          <a:lstStyle/>
          <a:p>
            <a:pPr marL="0" lvl="0" indent="0" algn="ctr">
              <a:lnSpc>
                <a:spcPts val="1620"/>
              </a:lnSpc>
              <a:spcBef>
                <a:spcPct val="0"/>
              </a:spcBef>
            </a:pPr>
            <a:r>
              <a:rPr lang="en-US" sz="1218">
                <a:solidFill>
                  <a:srgbClr val="6B6D6C"/>
                </a:solidFill>
                <a:latin typeface="Hachi Maru Pop"/>
                <a:ea typeface="Hachi Maru Pop"/>
                <a:cs typeface="Hachi Maru Pop"/>
                <a:sym typeface="Hachi Maru Pop"/>
              </a:rPr>
              <a:t>2</a:t>
            </a:r>
          </a:p>
        </p:txBody>
      </p:sp>
      <p:sp>
        <p:nvSpPr>
          <p:cNvPr id="22" name="TextBox 22"/>
          <p:cNvSpPr txBox="1"/>
          <p:nvPr/>
        </p:nvSpPr>
        <p:spPr>
          <a:xfrm>
            <a:off x="2350136" y="1905980"/>
            <a:ext cx="2177414" cy="430149"/>
          </a:xfrm>
          <a:prstGeom prst="rect">
            <a:avLst/>
          </a:prstGeom>
        </p:spPr>
        <p:txBody>
          <a:bodyPr wrap="square" lIns="0" tIns="0" rIns="0" bIns="0" rtlCol="0" anchor="t">
            <a:spAutoFit/>
          </a:bodyPr>
          <a:lstStyle/>
          <a:p>
            <a:pPr lvl="0">
              <a:lnSpc>
                <a:spcPts val="1142"/>
              </a:lnSpc>
              <a:spcBef>
                <a:spcPct val="0"/>
              </a:spcBef>
            </a:pPr>
            <a:r>
              <a:rPr lang="en-US" sz="899" b="1" dirty="0" smtClean="0">
                <a:solidFill>
                  <a:srgbClr val="000000"/>
                </a:solidFill>
                <a:latin typeface="Balsamiq Sans Bold"/>
                <a:ea typeface="Balsamiq Sans Bold"/>
                <a:cs typeface="Balsamiq Sans Bold"/>
                <a:sym typeface="Balsamiq Sans Bold"/>
              </a:rPr>
              <a:t>Risk of obesity due to reduced physical activity if too much time is spent in front of screens.</a:t>
            </a:r>
            <a:endParaRPr lang="en-US" sz="899" b="1" dirty="0">
              <a:solidFill>
                <a:srgbClr val="000000"/>
              </a:solidFill>
              <a:latin typeface="Balsamiq Sans Bold"/>
              <a:ea typeface="Balsamiq Sans Bold"/>
              <a:cs typeface="Balsamiq Sans Bold"/>
              <a:sym typeface="Balsamiq Sans Bold"/>
            </a:endParaRPr>
          </a:p>
        </p:txBody>
      </p:sp>
      <p:grpSp>
        <p:nvGrpSpPr>
          <p:cNvPr id="23" name="Group 23"/>
          <p:cNvGrpSpPr/>
          <p:nvPr/>
        </p:nvGrpSpPr>
        <p:grpSpPr>
          <a:xfrm>
            <a:off x="1797681" y="2421088"/>
            <a:ext cx="442562" cy="380327"/>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5D8B9"/>
            </a:solidFill>
          </p:spPr>
          <p:txBody>
            <a:bodyPr/>
            <a:lstStyle/>
            <a:p>
              <a:endParaRPr lang="es-ES"/>
            </a:p>
          </p:txBody>
        </p:sp>
        <p:sp>
          <p:nvSpPr>
            <p:cNvPr id="25" name="TextBox 25"/>
            <p:cNvSpPr txBox="1"/>
            <p:nvPr/>
          </p:nvSpPr>
          <p:spPr>
            <a:xfrm>
              <a:off x="114300" y="-47625"/>
              <a:ext cx="584200" cy="746125"/>
            </a:xfrm>
            <a:prstGeom prst="rect">
              <a:avLst/>
            </a:prstGeom>
          </p:spPr>
          <p:txBody>
            <a:bodyPr lIns="8123" tIns="8123" rIns="8123" bIns="8123" rtlCol="0" anchor="ctr"/>
            <a:lstStyle/>
            <a:p>
              <a:pPr algn="ctr">
                <a:lnSpc>
                  <a:spcPts val="2601"/>
                </a:lnSpc>
              </a:pPr>
              <a:endParaRPr/>
            </a:p>
          </p:txBody>
        </p:sp>
      </p:grpSp>
      <p:grpSp>
        <p:nvGrpSpPr>
          <p:cNvPr id="26" name="Group 26"/>
          <p:cNvGrpSpPr/>
          <p:nvPr/>
        </p:nvGrpSpPr>
        <p:grpSpPr>
          <a:xfrm>
            <a:off x="2344830" y="3289852"/>
            <a:ext cx="442562" cy="380327"/>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5D8B9"/>
            </a:solidFill>
          </p:spPr>
          <p:txBody>
            <a:bodyPr/>
            <a:lstStyle/>
            <a:p>
              <a:endParaRPr lang="es-ES"/>
            </a:p>
          </p:txBody>
        </p:sp>
        <p:sp>
          <p:nvSpPr>
            <p:cNvPr id="28" name="TextBox 28"/>
            <p:cNvSpPr txBox="1"/>
            <p:nvPr/>
          </p:nvSpPr>
          <p:spPr>
            <a:xfrm>
              <a:off x="114300" y="-47625"/>
              <a:ext cx="584200" cy="746125"/>
            </a:xfrm>
            <a:prstGeom prst="rect">
              <a:avLst/>
            </a:prstGeom>
          </p:spPr>
          <p:txBody>
            <a:bodyPr lIns="8123" tIns="8123" rIns="8123" bIns="8123" rtlCol="0" anchor="ctr"/>
            <a:lstStyle/>
            <a:p>
              <a:pPr algn="ctr">
                <a:lnSpc>
                  <a:spcPts val="2601"/>
                </a:lnSpc>
              </a:pPr>
              <a:endParaRPr/>
            </a:p>
          </p:txBody>
        </p:sp>
      </p:grpSp>
      <p:grpSp>
        <p:nvGrpSpPr>
          <p:cNvPr id="29" name="Group 29"/>
          <p:cNvGrpSpPr/>
          <p:nvPr/>
        </p:nvGrpSpPr>
        <p:grpSpPr>
          <a:xfrm>
            <a:off x="1797681" y="2890878"/>
            <a:ext cx="442562" cy="380327"/>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5D8B9"/>
            </a:solidFill>
          </p:spPr>
          <p:txBody>
            <a:bodyPr/>
            <a:lstStyle/>
            <a:p>
              <a:endParaRPr lang="es-ES"/>
            </a:p>
          </p:txBody>
        </p:sp>
        <p:sp>
          <p:nvSpPr>
            <p:cNvPr id="31" name="TextBox 31"/>
            <p:cNvSpPr txBox="1"/>
            <p:nvPr/>
          </p:nvSpPr>
          <p:spPr>
            <a:xfrm>
              <a:off x="114300" y="-47625"/>
              <a:ext cx="584200" cy="746125"/>
            </a:xfrm>
            <a:prstGeom prst="rect">
              <a:avLst/>
            </a:prstGeom>
          </p:spPr>
          <p:txBody>
            <a:bodyPr lIns="8123" tIns="8123" rIns="8123" bIns="8123" rtlCol="0" anchor="ctr"/>
            <a:lstStyle/>
            <a:p>
              <a:pPr algn="ctr">
                <a:lnSpc>
                  <a:spcPts val="2601"/>
                </a:lnSpc>
              </a:pPr>
              <a:endParaRPr/>
            </a:p>
          </p:txBody>
        </p:sp>
      </p:grpSp>
      <p:grpSp>
        <p:nvGrpSpPr>
          <p:cNvPr id="32" name="Group 32"/>
          <p:cNvGrpSpPr/>
          <p:nvPr/>
        </p:nvGrpSpPr>
        <p:grpSpPr>
          <a:xfrm>
            <a:off x="2344830" y="3769135"/>
            <a:ext cx="442562" cy="380327"/>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5D8B9"/>
            </a:solidFill>
          </p:spPr>
          <p:txBody>
            <a:bodyPr/>
            <a:lstStyle/>
            <a:p>
              <a:endParaRPr lang="es-ES"/>
            </a:p>
          </p:txBody>
        </p:sp>
        <p:sp>
          <p:nvSpPr>
            <p:cNvPr id="34" name="TextBox 34"/>
            <p:cNvSpPr txBox="1"/>
            <p:nvPr/>
          </p:nvSpPr>
          <p:spPr>
            <a:xfrm>
              <a:off x="114300" y="-47625"/>
              <a:ext cx="584200" cy="746125"/>
            </a:xfrm>
            <a:prstGeom prst="rect">
              <a:avLst/>
            </a:prstGeom>
          </p:spPr>
          <p:txBody>
            <a:bodyPr lIns="8123" tIns="8123" rIns="8123" bIns="8123" rtlCol="0" anchor="ctr"/>
            <a:lstStyle/>
            <a:p>
              <a:pPr algn="ctr">
                <a:lnSpc>
                  <a:spcPts val="2601"/>
                </a:lnSpc>
              </a:pPr>
              <a:endParaRPr/>
            </a:p>
          </p:txBody>
        </p:sp>
      </p:grpSp>
      <p:grpSp>
        <p:nvGrpSpPr>
          <p:cNvPr id="35" name="Group 35"/>
          <p:cNvGrpSpPr/>
          <p:nvPr/>
        </p:nvGrpSpPr>
        <p:grpSpPr>
          <a:xfrm>
            <a:off x="2335779" y="4244712"/>
            <a:ext cx="442562" cy="380327"/>
            <a:chOff x="0" y="0"/>
            <a:chExt cx="812800" cy="698500"/>
          </a:xfrm>
        </p:grpSpPr>
        <p:sp>
          <p:nvSpPr>
            <p:cNvPr id="36" name="Freeform 3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5D8B9"/>
            </a:solidFill>
          </p:spPr>
          <p:txBody>
            <a:bodyPr/>
            <a:lstStyle/>
            <a:p>
              <a:endParaRPr lang="es-ES"/>
            </a:p>
          </p:txBody>
        </p:sp>
        <p:sp>
          <p:nvSpPr>
            <p:cNvPr id="37" name="TextBox 37"/>
            <p:cNvSpPr txBox="1"/>
            <p:nvPr/>
          </p:nvSpPr>
          <p:spPr>
            <a:xfrm>
              <a:off x="114300" y="-47625"/>
              <a:ext cx="584200" cy="746125"/>
            </a:xfrm>
            <a:prstGeom prst="rect">
              <a:avLst/>
            </a:prstGeom>
          </p:spPr>
          <p:txBody>
            <a:bodyPr lIns="8123" tIns="8123" rIns="8123" bIns="8123" rtlCol="0" anchor="ctr"/>
            <a:lstStyle/>
            <a:p>
              <a:pPr algn="ctr">
                <a:lnSpc>
                  <a:spcPts val="2601"/>
                </a:lnSpc>
              </a:pPr>
              <a:endParaRPr/>
            </a:p>
          </p:txBody>
        </p:sp>
      </p:grpSp>
      <p:grpSp>
        <p:nvGrpSpPr>
          <p:cNvPr id="38" name="Group 38"/>
          <p:cNvGrpSpPr/>
          <p:nvPr/>
        </p:nvGrpSpPr>
        <p:grpSpPr>
          <a:xfrm>
            <a:off x="2344830" y="4720289"/>
            <a:ext cx="442562" cy="380327"/>
            <a:chOff x="0" y="0"/>
            <a:chExt cx="812800" cy="698500"/>
          </a:xfrm>
        </p:grpSpPr>
        <p:sp>
          <p:nvSpPr>
            <p:cNvPr id="39" name="Freeform 3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5D8B9"/>
            </a:solidFill>
          </p:spPr>
          <p:txBody>
            <a:bodyPr/>
            <a:lstStyle/>
            <a:p>
              <a:endParaRPr lang="es-ES"/>
            </a:p>
          </p:txBody>
        </p:sp>
        <p:sp>
          <p:nvSpPr>
            <p:cNvPr id="40" name="TextBox 40"/>
            <p:cNvSpPr txBox="1"/>
            <p:nvPr/>
          </p:nvSpPr>
          <p:spPr>
            <a:xfrm>
              <a:off x="114300" y="-47625"/>
              <a:ext cx="584200" cy="746125"/>
            </a:xfrm>
            <a:prstGeom prst="rect">
              <a:avLst/>
            </a:prstGeom>
          </p:spPr>
          <p:txBody>
            <a:bodyPr lIns="8123" tIns="8123" rIns="8123" bIns="8123" rtlCol="0" anchor="ctr"/>
            <a:lstStyle/>
            <a:p>
              <a:pPr algn="ctr">
                <a:lnSpc>
                  <a:spcPts val="2601"/>
                </a:lnSpc>
              </a:pPr>
              <a:endParaRPr/>
            </a:p>
          </p:txBody>
        </p:sp>
      </p:grpSp>
      <p:sp>
        <p:nvSpPr>
          <p:cNvPr id="41" name="TextBox 41"/>
          <p:cNvSpPr txBox="1"/>
          <p:nvPr/>
        </p:nvSpPr>
        <p:spPr>
          <a:xfrm>
            <a:off x="1797681" y="1550008"/>
            <a:ext cx="395812" cy="198958"/>
          </a:xfrm>
          <a:prstGeom prst="rect">
            <a:avLst/>
          </a:prstGeom>
        </p:spPr>
        <p:txBody>
          <a:bodyPr lIns="0" tIns="0" rIns="0" bIns="0" rtlCol="0" anchor="t">
            <a:spAutoFit/>
          </a:bodyPr>
          <a:lstStyle/>
          <a:p>
            <a:pPr marL="0" lvl="0" indent="0" algn="ctr">
              <a:lnSpc>
                <a:spcPts val="1620"/>
              </a:lnSpc>
              <a:spcBef>
                <a:spcPct val="0"/>
              </a:spcBef>
            </a:pPr>
            <a:r>
              <a:rPr lang="en-US" sz="1218">
                <a:solidFill>
                  <a:srgbClr val="6B6D6C"/>
                </a:solidFill>
                <a:latin typeface="Hachi Maru Pop"/>
                <a:ea typeface="Hachi Maru Pop"/>
                <a:cs typeface="Hachi Maru Pop"/>
                <a:sym typeface="Hachi Maru Pop"/>
              </a:rPr>
              <a:t>1</a:t>
            </a:r>
          </a:p>
        </p:txBody>
      </p:sp>
      <p:sp>
        <p:nvSpPr>
          <p:cNvPr id="42" name="TextBox 42"/>
          <p:cNvSpPr txBox="1"/>
          <p:nvPr/>
        </p:nvSpPr>
        <p:spPr>
          <a:xfrm>
            <a:off x="1821057" y="2502247"/>
            <a:ext cx="395812" cy="198958"/>
          </a:xfrm>
          <a:prstGeom prst="rect">
            <a:avLst/>
          </a:prstGeom>
        </p:spPr>
        <p:txBody>
          <a:bodyPr lIns="0" tIns="0" rIns="0" bIns="0" rtlCol="0" anchor="t">
            <a:spAutoFit/>
          </a:bodyPr>
          <a:lstStyle/>
          <a:p>
            <a:pPr marL="0" lvl="0" indent="0" algn="ctr">
              <a:lnSpc>
                <a:spcPts val="1620"/>
              </a:lnSpc>
              <a:spcBef>
                <a:spcPct val="0"/>
              </a:spcBef>
            </a:pPr>
            <a:r>
              <a:rPr lang="en-US" sz="1218">
                <a:solidFill>
                  <a:srgbClr val="6B6D6C"/>
                </a:solidFill>
                <a:latin typeface="Hachi Maru Pop"/>
                <a:ea typeface="Hachi Maru Pop"/>
                <a:cs typeface="Hachi Maru Pop"/>
                <a:sym typeface="Hachi Maru Pop"/>
              </a:rPr>
              <a:t>3</a:t>
            </a:r>
          </a:p>
        </p:txBody>
      </p:sp>
      <p:sp>
        <p:nvSpPr>
          <p:cNvPr id="43" name="TextBox 43"/>
          <p:cNvSpPr txBox="1"/>
          <p:nvPr/>
        </p:nvSpPr>
        <p:spPr>
          <a:xfrm>
            <a:off x="2342691" y="2511772"/>
            <a:ext cx="2010802" cy="144399"/>
          </a:xfrm>
          <a:prstGeom prst="rect">
            <a:avLst/>
          </a:prstGeom>
        </p:spPr>
        <p:txBody>
          <a:bodyPr lIns="0" tIns="0" rIns="0" bIns="0" rtlCol="0" anchor="t">
            <a:spAutoFit/>
          </a:bodyPr>
          <a:lstStyle/>
          <a:p>
            <a:pPr lvl="0">
              <a:lnSpc>
                <a:spcPts val="1142"/>
              </a:lnSpc>
              <a:spcBef>
                <a:spcPct val="0"/>
              </a:spcBef>
            </a:pPr>
            <a:r>
              <a:rPr lang="en-US" sz="899" b="1" u="none" strike="noStrike" dirty="0">
                <a:solidFill>
                  <a:srgbClr val="000000"/>
                </a:solidFill>
                <a:latin typeface="Balsamiq Sans Bold"/>
                <a:ea typeface="Balsamiq Sans Bold"/>
                <a:cs typeface="Balsamiq Sans Bold"/>
                <a:sym typeface="Balsamiq Sans Bold"/>
              </a:rPr>
              <a:t> </a:t>
            </a:r>
            <a:r>
              <a:rPr lang="en-US" sz="899" b="1" dirty="0" smtClean="0">
                <a:solidFill>
                  <a:srgbClr val="000000"/>
                </a:solidFill>
                <a:latin typeface="Balsamiq Sans Bold"/>
                <a:ea typeface="Balsamiq Sans Bold"/>
                <a:cs typeface="Balsamiq Sans Bold"/>
                <a:sym typeface="Balsamiq Sans Bold"/>
              </a:rPr>
              <a:t>Eye strain, myopia, etc.</a:t>
            </a:r>
            <a:endParaRPr lang="en-US" sz="899" b="1" u="none" strike="noStrike" dirty="0">
              <a:solidFill>
                <a:srgbClr val="000000"/>
              </a:solidFill>
              <a:latin typeface="Balsamiq Sans Bold"/>
              <a:ea typeface="Balsamiq Sans Bold"/>
              <a:cs typeface="Balsamiq Sans Bold"/>
              <a:sym typeface="Balsamiq Sans Bold"/>
            </a:endParaRPr>
          </a:p>
        </p:txBody>
      </p:sp>
      <p:sp>
        <p:nvSpPr>
          <p:cNvPr id="44" name="TextBox 44"/>
          <p:cNvSpPr txBox="1"/>
          <p:nvPr/>
        </p:nvSpPr>
        <p:spPr>
          <a:xfrm>
            <a:off x="2922571" y="3308902"/>
            <a:ext cx="2228724" cy="287274"/>
          </a:xfrm>
          <a:prstGeom prst="rect">
            <a:avLst/>
          </a:prstGeom>
        </p:spPr>
        <p:txBody>
          <a:bodyPr lIns="0" tIns="0" rIns="0" bIns="0" rtlCol="0" anchor="t">
            <a:spAutoFit/>
          </a:bodyPr>
          <a:lstStyle/>
          <a:p>
            <a:pPr lvl="0">
              <a:lnSpc>
                <a:spcPts val="1142"/>
              </a:lnSpc>
              <a:spcBef>
                <a:spcPct val="0"/>
              </a:spcBef>
            </a:pPr>
            <a:r>
              <a:rPr lang="en-US" sz="899" b="1" dirty="0" smtClean="0">
                <a:solidFill>
                  <a:srgbClr val="000000"/>
                </a:solidFill>
                <a:latin typeface="Balsamiq Sans Bold"/>
                <a:ea typeface="Balsamiq Sans Bold"/>
                <a:cs typeface="Balsamiq Sans Bold"/>
                <a:sym typeface="Balsamiq Sans Bold"/>
              </a:rPr>
              <a:t>Anxiety and difficulty setting boundaries and accepting those set by adults.</a:t>
            </a:r>
            <a:endParaRPr lang="en-US" sz="899" b="1" u="none" strike="noStrike" dirty="0">
              <a:solidFill>
                <a:srgbClr val="000000"/>
              </a:solidFill>
              <a:latin typeface="Balsamiq Sans Bold"/>
              <a:ea typeface="Balsamiq Sans Bold"/>
              <a:cs typeface="Balsamiq Sans Bold"/>
              <a:sym typeface="Balsamiq Sans Bold"/>
            </a:endParaRPr>
          </a:p>
        </p:txBody>
      </p:sp>
      <p:sp>
        <p:nvSpPr>
          <p:cNvPr id="45" name="TextBox 45"/>
          <p:cNvSpPr txBox="1"/>
          <p:nvPr/>
        </p:nvSpPr>
        <p:spPr>
          <a:xfrm>
            <a:off x="2368205" y="3377336"/>
            <a:ext cx="395812" cy="198958"/>
          </a:xfrm>
          <a:prstGeom prst="rect">
            <a:avLst/>
          </a:prstGeom>
        </p:spPr>
        <p:txBody>
          <a:bodyPr lIns="0" tIns="0" rIns="0" bIns="0" rtlCol="0" anchor="t">
            <a:spAutoFit/>
          </a:bodyPr>
          <a:lstStyle/>
          <a:p>
            <a:pPr marL="0" lvl="0" indent="0" algn="ctr">
              <a:lnSpc>
                <a:spcPts val="1620"/>
              </a:lnSpc>
              <a:spcBef>
                <a:spcPct val="0"/>
              </a:spcBef>
            </a:pPr>
            <a:r>
              <a:rPr lang="en-US" sz="1218">
                <a:solidFill>
                  <a:srgbClr val="6B6D6C"/>
                </a:solidFill>
                <a:latin typeface="Hachi Maru Pop"/>
                <a:ea typeface="Hachi Maru Pop"/>
                <a:cs typeface="Hachi Maru Pop"/>
                <a:sym typeface="Hachi Maru Pop"/>
              </a:rPr>
              <a:t>5</a:t>
            </a:r>
          </a:p>
        </p:txBody>
      </p:sp>
      <p:sp>
        <p:nvSpPr>
          <p:cNvPr id="46" name="TextBox 46"/>
          <p:cNvSpPr txBox="1"/>
          <p:nvPr/>
        </p:nvSpPr>
        <p:spPr>
          <a:xfrm>
            <a:off x="1821057" y="2978361"/>
            <a:ext cx="395812" cy="198958"/>
          </a:xfrm>
          <a:prstGeom prst="rect">
            <a:avLst/>
          </a:prstGeom>
        </p:spPr>
        <p:txBody>
          <a:bodyPr lIns="0" tIns="0" rIns="0" bIns="0" rtlCol="0" anchor="t">
            <a:spAutoFit/>
          </a:bodyPr>
          <a:lstStyle/>
          <a:p>
            <a:pPr marL="0" lvl="0" indent="0" algn="ctr">
              <a:lnSpc>
                <a:spcPts val="1620"/>
              </a:lnSpc>
              <a:spcBef>
                <a:spcPct val="0"/>
              </a:spcBef>
            </a:pPr>
            <a:r>
              <a:rPr lang="en-US" sz="1218">
                <a:solidFill>
                  <a:srgbClr val="6B6D6C"/>
                </a:solidFill>
                <a:latin typeface="Hachi Maru Pop"/>
                <a:ea typeface="Hachi Maru Pop"/>
                <a:cs typeface="Hachi Maru Pop"/>
                <a:sym typeface="Hachi Maru Pop"/>
              </a:rPr>
              <a:t>4</a:t>
            </a:r>
          </a:p>
        </p:txBody>
      </p:sp>
      <p:sp>
        <p:nvSpPr>
          <p:cNvPr id="47" name="TextBox 47"/>
          <p:cNvSpPr txBox="1"/>
          <p:nvPr/>
        </p:nvSpPr>
        <p:spPr>
          <a:xfrm>
            <a:off x="2342691" y="2890045"/>
            <a:ext cx="2517309" cy="287274"/>
          </a:xfrm>
          <a:prstGeom prst="rect">
            <a:avLst/>
          </a:prstGeom>
        </p:spPr>
        <p:txBody>
          <a:bodyPr lIns="0" tIns="0" rIns="0" bIns="0" rtlCol="0" anchor="t">
            <a:spAutoFit/>
          </a:bodyPr>
          <a:lstStyle/>
          <a:p>
            <a:pPr lvl="0">
              <a:lnSpc>
                <a:spcPts val="1142"/>
              </a:lnSpc>
              <a:spcBef>
                <a:spcPct val="0"/>
              </a:spcBef>
            </a:pPr>
            <a:r>
              <a:rPr lang="en-US" sz="899" b="1" dirty="0" smtClean="0">
                <a:solidFill>
                  <a:srgbClr val="000000"/>
                </a:solidFill>
                <a:latin typeface="Balsamiq Sans Bold"/>
                <a:ea typeface="Balsamiq Sans Bold"/>
                <a:cs typeface="Balsamiq Sans Bold"/>
                <a:sym typeface="Balsamiq Sans Bold"/>
              </a:rPr>
              <a:t>Reduced attention span and possible </a:t>
            </a:r>
            <a:r>
              <a:rPr lang="en-US" sz="899" b="1" dirty="0" err="1" smtClean="0">
                <a:solidFill>
                  <a:srgbClr val="000000"/>
                </a:solidFill>
                <a:latin typeface="Balsamiq Sans Bold"/>
                <a:ea typeface="Balsamiq Sans Bold"/>
                <a:cs typeface="Balsamiq Sans Bold"/>
                <a:sym typeface="Balsamiq Sans Bold"/>
              </a:rPr>
              <a:t>neurodevelopmental</a:t>
            </a:r>
            <a:r>
              <a:rPr lang="en-US" sz="899" b="1" dirty="0" smtClean="0">
                <a:solidFill>
                  <a:srgbClr val="000000"/>
                </a:solidFill>
                <a:latin typeface="Balsamiq Sans Bold"/>
                <a:ea typeface="Balsamiq Sans Bold"/>
                <a:cs typeface="Balsamiq Sans Bold"/>
                <a:sym typeface="Balsamiq Sans Bold"/>
              </a:rPr>
              <a:t> and learning disorders.</a:t>
            </a:r>
            <a:endParaRPr lang="en-US" sz="899" b="1" u="none" strike="noStrike" dirty="0">
              <a:solidFill>
                <a:srgbClr val="000000"/>
              </a:solidFill>
              <a:latin typeface="Balsamiq Sans Bold"/>
              <a:ea typeface="Balsamiq Sans Bold"/>
              <a:cs typeface="Balsamiq Sans Bold"/>
              <a:sym typeface="Balsamiq Sans Bold"/>
            </a:endParaRPr>
          </a:p>
        </p:txBody>
      </p:sp>
      <p:sp>
        <p:nvSpPr>
          <p:cNvPr id="48" name="TextBox 48"/>
          <p:cNvSpPr txBox="1"/>
          <p:nvPr/>
        </p:nvSpPr>
        <p:spPr>
          <a:xfrm>
            <a:off x="2922571" y="3788185"/>
            <a:ext cx="2158149" cy="287274"/>
          </a:xfrm>
          <a:prstGeom prst="rect">
            <a:avLst/>
          </a:prstGeom>
        </p:spPr>
        <p:txBody>
          <a:bodyPr lIns="0" tIns="0" rIns="0" bIns="0" rtlCol="0" anchor="t">
            <a:spAutoFit/>
          </a:bodyPr>
          <a:lstStyle/>
          <a:p>
            <a:pPr lvl="0">
              <a:lnSpc>
                <a:spcPts val="1142"/>
              </a:lnSpc>
              <a:spcBef>
                <a:spcPct val="0"/>
              </a:spcBef>
            </a:pPr>
            <a:r>
              <a:rPr lang="en-US" sz="899" b="1" dirty="0" smtClean="0">
                <a:solidFill>
                  <a:srgbClr val="000000"/>
                </a:solidFill>
                <a:latin typeface="Balsamiq Sans Bold"/>
                <a:ea typeface="Balsamiq Sans Bold"/>
                <a:cs typeface="Balsamiq Sans Bold"/>
                <a:sym typeface="Balsamiq Sans Bold"/>
              </a:rPr>
              <a:t>Impulsiveness and impatience, especially in adolescence.</a:t>
            </a:r>
            <a:endParaRPr lang="en-US" sz="899" b="1" u="none" strike="noStrike" dirty="0">
              <a:solidFill>
                <a:srgbClr val="000000"/>
              </a:solidFill>
              <a:latin typeface="Balsamiq Sans Bold"/>
              <a:ea typeface="Balsamiq Sans Bold"/>
              <a:cs typeface="Balsamiq Sans Bold"/>
              <a:sym typeface="Balsamiq Sans Bold"/>
            </a:endParaRPr>
          </a:p>
        </p:txBody>
      </p:sp>
      <p:sp>
        <p:nvSpPr>
          <p:cNvPr id="49" name="TextBox 49"/>
          <p:cNvSpPr txBox="1"/>
          <p:nvPr/>
        </p:nvSpPr>
        <p:spPr>
          <a:xfrm>
            <a:off x="2368205" y="3856618"/>
            <a:ext cx="395812" cy="198958"/>
          </a:xfrm>
          <a:prstGeom prst="rect">
            <a:avLst/>
          </a:prstGeom>
        </p:spPr>
        <p:txBody>
          <a:bodyPr lIns="0" tIns="0" rIns="0" bIns="0" rtlCol="0" anchor="t">
            <a:spAutoFit/>
          </a:bodyPr>
          <a:lstStyle/>
          <a:p>
            <a:pPr marL="0" lvl="0" indent="0" algn="ctr">
              <a:lnSpc>
                <a:spcPts val="1620"/>
              </a:lnSpc>
              <a:spcBef>
                <a:spcPct val="0"/>
              </a:spcBef>
            </a:pPr>
            <a:r>
              <a:rPr lang="en-US" sz="1218">
                <a:solidFill>
                  <a:srgbClr val="6B6D6C"/>
                </a:solidFill>
                <a:latin typeface="Hachi Maru Pop"/>
                <a:ea typeface="Hachi Maru Pop"/>
                <a:cs typeface="Hachi Maru Pop"/>
                <a:sym typeface="Hachi Maru Pop"/>
              </a:rPr>
              <a:t>6</a:t>
            </a:r>
          </a:p>
        </p:txBody>
      </p:sp>
      <p:sp>
        <p:nvSpPr>
          <p:cNvPr id="50" name="TextBox 50"/>
          <p:cNvSpPr txBox="1"/>
          <p:nvPr/>
        </p:nvSpPr>
        <p:spPr>
          <a:xfrm>
            <a:off x="2931386" y="4342159"/>
            <a:ext cx="2228724" cy="144399"/>
          </a:xfrm>
          <a:prstGeom prst="rect">
            <a:avLst/>
          </a:prstGeom>
        </p:spPr>
        <p:txBody>
          <a:bodyPr lIns="0" tIns="0" rIns="0" bIns="0" rtlCol="0" anchor="t">
            <a:spAutoFit/>
          </a:bodyPr>
          <a:lstStyle/>
          <a:p>
            <a:pPr lvl="0">
              <a:lnSpc>
                <a:spcPts val="1142"/>
              </a:lnSpc>
              <a:spcBef>
                <a:spcPct val="0"/>
              </a:spcBef>
            </a:pPr>
            <a:r>
              <a:rPr lang="en-US" sz="899" b="1" dirty="0" smtClean="0">
                <a:solidFill>
                  <a:srgbClr val="000000"/>
                </a:solidFill>
                <a:latin typeface="Balsamiq Sans Bold"/>
                <a:ea typeface="Balsamiq Sans Bold"/>
                <a:cs typeface="Balsamiq Sans Bold"/>
                <a:sym typeface="Balsamiq Sans Bold"/>
              </a:rPr>
              <a:t>Social isolation.</a:t>
            </a:r>
            <a:endParaRPr lang="en-US" sz="899" b="1" u="none" strike="noStrike" dirty="0">
              <a:solidFill>
                <a:srgbClr val="000000"/>
              </a:solidFill>
              <a:latin typeface="Balsamiq Sans Bold"/>
              <a:ea typeface="Balsamiq Sans Bold"/>
              <a:cs typeface="Balsamiq Sans Bold"/>
              <a:sym typeface="Balsamiq Sans Bold"/>
            </a:endParaRPr>
          </a:p>
        </p:txBody>
      </p:sp>
      <p:sp>
        <p:nvSpPr>
          <p:cNvPr id="51" name="TextBox 51"/>
          <p:cNvSpPr txBox="1"/>
          <p:nvPr/>
        </p:nvSpPr>
        <p:spPr>
          <a:xfrm>
            <a:off x="2359154" y="4332195"/>
            <a:ext cx="395812" cy="198958"/>
          </a:xfrm>
          <a:prstGeom prst="rect">
            <a:avLst/>
          </a:prstGeom>
        </p:spPr>
        <p:txBody>
          <a:bodyPr lIns="0" tIns="0" rIns="0" bIns="0" rtlCol="0" anchor="t">
            <a:spAutoFit/>
          </a:bodyPr>
          <a:lstStyle/>
          <a:p>
            <a:pPr marL="0" lvl="0" indent="0" algn="ctr">
              <a:lnSpc>
                <a:spcPts val="1620"/>
              </a:lnSpc>
              <a:spcBef>
                <a:spcPct val="0"/>
              </a:spcBef>
            </a:pPr>
            <a:r>
              <a:rPr lang="en-US" sz="1218">
                <a:solidFill>
                  <a:srgbClr val="6B6D6C"/>
                </a:solidFill>
                <a:latin typeface="Hachi Maru Pop"/>
                <a:ea typeface="Hachi Maru Pop"/>
                <a:cs typeface="Hachi Maru Pop"/>
                <a:sym typeface="Hachi Maru Pop"/>
              </a:rPr>
              <a:t>7</a:t>
            </a:r>
          </a:p>
        </p:txBody>
      </p:sp>
      <p:sp>
        <p:nvSpPr>
          <p:cNvPr id="52" name="TextBox 52"/>
          <p:cNvSpPr txBox="1"/>
          <p:nvPr/>
        </p:nvSpPr>
        <p:spPr>
          <a:xfrm>
            <a:off x="2931386" y="4762053"/>
            <a:ext cx="2228724" cy="287274"/>
          </a:xfrm>
          <a:prstGeom prst="rect">
            <a:avLst/>
          </a:prstGeom>
        </p:spPr>
        <p:txBody>
          <a:bodyPr lIns="0" tIns="0" rIns="0" bIns="0" rtlCol="0" anchor="t">
            <a:spAutoFit/>
          </a:bodyPr>
          <a:lstStyle/>
          <a:p>
            <a:pPr lvl="0">
              <a:lnSpc>
                <a:spcPts val="1142"/>
              </a:lnSpc>
              <a:spcBef>
                <a:spcPct val="0"/>
              </a:spcBef>
            </a:pPr>
            <a:r>
              <a:rPr lang="en-US" sz="899" b="1" dirty="0" smtClean="0">
                <a:solidFill>
                  <a:srgbClr val="000000"/>
                </a:solidFill>
                <a:latin typeface="Balsamiq Sans Bold"/>
                <a:ea typeface="Balsamiq Sans Bold"/>
                <a:cs typeface="Balsamiq Sans Bold"/>
                <a:sym typeface="Balsamiq Sans Bold"/>
              </a:rPr>
              <a:t>Risky </a:t>
            </a:r>
            <a:r>
              <a:rPr lang="en-US" sz="899" b="1" dirty="0" err="1" smtClean="0">
                <a:solidFill>
                  <a:srgbClr val="000000"/>
                </a:solidFill>
                <a:latin typeface="Balsamiq Sans Bold"/>
                <a:ea typeface="Balsamiq Sans Bold"/>
                <a:cs typeface="Balsamiq Sans Bold"/>
                <a:sym typeface="Balsamiq Sans Bold"/>
              </a:rPr>
              <a:t>behaviour</a:t>
            </a:r>
            <a:r>
              <a:rPr lang="en-US" sz="899" b="1" dirty="0" smtClean="0">
                <a:solidFill>
                  <a:srgbClr val="000000"/>
                </a:solidFill>
                <a:latin typeface="Balsamiq Sans Bold"/>
                <a:ea typeface="Balsamiq Sans Bold"/>
                <a:cs typeface="Balsamiq Sans Bold"/>
                <a:sym typeface="Balsamiq Sans Bold"/>
              </a:rPr>
              <a:t> due to access to inappropriate and harmful content..</a:t>
            </a:r>
            <a:endParaRPr lang="en-US" sz="899" b="1" u="none" strike="noStrike" dirty="0">
              <a:solidFill>
                <a:srgbClr val="000000"/>
              </a:solidFill>
              <a:latin typeface="Balsamiq Sans Bold"/>
              <a:ea typeface="Balsamiq Sans Bold"/>
              <a:cs typeface="Balsamiq Sans Bold"/>
              <a:sym typeface="Balsamiq Sans Bold"/>
            </a:endParaRPr>
          </a:p>
        </p:txBody>
      </p:sp>
      <p:sp>
        <p:nvSpPr>
          <p:cNvPr id="53" name="TextBox 53"/>
          <p:cNvSpPr txBox="1"/>
          <p:nvPr/>
        </p:nvSpPr>
        <p:spPr>
          <a:xfrm>
            <a:off x="2368205" y="4807772"/>
            <a:ext cx="395812" cy="198958"/>
          </a:xfrm>
          <a:prstGeom prst="rect">
            <a:avLst/>
          </a:prstGeom>
        </p:spPr>
        <p:txBody>
          <a:bodyPr lIns="0" tIns="0" rIns="0" bIns="0" rtlCol="0" anchor="t">
            <a:spAutoFit/>
          </a:bodyPr>
          <a:lstStyle/>
          <a:p>
            <a:pPr marL="0" lvl="0" indent="0" algn="ctr">
              <a:lnSpc>
                <a:spcPts val="1620"/>
              </a:lnSpc>
              <a:spcBef>
                <a:spcPct val="0"/>
              </a:spcBef>
            </a:pPr>
            <a:r>
              <a:rPr lang="en-US" sz="1218">
                <a:solidFill>
                  <a:srgbClr val="6B6D6C"/>
                </a:solidFill>
                <a:latin typeface="Hachi Maru Pop"/>
                <a:ea typeface="Hachi Maru Pop"/>
                <a:cs typeface="Hachi Maru Pop"/>
                <a:sym typeface="Hachi Maru Pop"/>
              </a:rPr>
              <a:t>8</a:t>
            </a:r>
          </a:p>
        </p:txBody>
      </p:sp>
      <p:grpSp>
        <p:nvGrpSpPr>
          <p:cNvPr id="54" name="Group 54"/>
          <p:cNvGrpSpPr/>
          <p:nvPr/>
        </p:nvGrpSpPr>
        <p:grpSpPr>
          <a:xfrm>
            <a:off x="4106844" y="1086082"/>
            <a:ext cx="973876" cy="768405"/>
            <a:chOff x="0" y="0"/>
            <a:chExt cx="1298502" cy="1024539"/>
          </a:xfrm>
        </p:grpSpPr>
        <p:sp>
          <p:nvSpPr>
            <p:cNvPr id="55" name="Freeform 55"/>
            <p:cNvSpPr/>
            <p:nvPr/>
          </p:nvSpPr>
          <p:spPr>
            <a:xfrm>
              <a:off x="138902" y="0"/>
              <a:ext cx="1020697" cy="1024539"/>
            </a:xfrm>
            <a:custGeom>
              <a:avLst/>
              <a:gdLst/>
              <a:ahLst/>
              <a:cxnLst/>
              <a:rect l="l" t="t" r="r" b="b"/>
              <a:pathLst>
                <a:path w="1020697" h="1024539">
                  <a:moveTo>
                    <a:pt x="0" y="0"/>
                  </a:moveTo>
                  <a:lnTo>
                    <a:pt x="1020698" y="0"/>
                  </a:lnTo>
                  <a:lnTo>
                    <a:pt x="1020698" y="1024539"/>
                  </a:lnTo>
                  <a:lnTo>
                    <a:pt x="0" y="1024539"/>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s-ES"/>
            </a:p>
          </p:txBody>
        </p:sp>
        <p:grpSp>
          <p:nvGrpSpPr>
            <p:cNvPr id="56" name="Group 56"/>
            <p:cNvGrpSpPr/>
            <p:nvPr/>
          </p:nvGrpSpPr>
          <p:grpSpPr>
            <a:xfrm>
              <a:off x="0" y="797440"/>
              <a:ext cx="1298502" cy="227099"/>
              <a:chOff x="0" y="0"/>
              <a:chExt cx="838402" cy="146631"/>
            </a:xfrm>
          </p:grpSpPr>
          <p:sp>
            <p:nvSpPr>
              <p:cNvPr id="57" name="Freeform 57"/>
              <p:cNvSpPr/>
              <p:nvPr/>
            </p:nvSpPr>
            <p:spPr>
              <a:xfrm>
                <a:off x="0" y="0"/>
                <a:ext cx="838402" cy="146631"/>
              </a:xfrm>
              <a:custGeom>
                <a:avLst/>
                <a:gdLst/>
                <a:ahLst/>
                <a:cxnLst/>
                <a:rect l="l" t="t" r="r" b="b"/>
                <a:pathLst>
                  <a:path w="838402" h="146631">
                    <a:moveTo>
                      <a:pt x="73315" y="0"/>
                    </a:moveTo>
                    <a:lnTo>
                      <a:pt x="765086" y="0"/>
                    </a:lnTo>
                    <a:cubicBezTo>
                      <a:pt x="784531" y="0"/>
                      <a:pt x="803179" y="7724"/>
                      <a:pt x="816928" y="21474"/>
                    </a:cubicBezTo>
                    <a:cubicBezTo>
                      <a:pt x="830677" y="35223"/>
                      <a:pt x="838402" y="53871"/>
                      <a:pt x="838402" y="73315"/>
                    </a:cubicBezTo>
                    <a:lnTo>
                      <a:pt x="838402" y="73315"/>
                    </a:lnTo>
                    <a:cubicBezTo>
                      <a:pt x="838402" y="92760"/>
                      <a:pt x="830677" y="111408"/>
                      <a:pt x="816928" y="125157"/>
                    </a:cubicBezTo>
                    <a:cubicBezTo>
                      <a:pt x="803179" y="138907"/>
                      <a:pt x="784531" y="146631"/>
                      <a:pt x="765086" y="146631"/>
                    </a:cubicBezTo>
                    <a:lnTo>
                      <a:pt x="73315" y="146631"/>
                    </a:lnTo>
                    <a:cubicBezTo>
                      <a:pt x="53871" y="146631"/>
                      <a:pt x="35223" y="138907"/>
                      <a:pt x="21474" y="125157"/>
                    </a:cubicBezTo>
                    <a:cubicBezTo>
                      <a:pt x="7724" y="111408"/>
                      <a:pt x="0" y="92760"/>
                      <a:pt x="0" y="73315"/>
                    </a:cubicBezTo>
                    <a:lnTo>
                      <a:pt x="0" y="73315"/>
                    </a:lnTo>
                    <a:cubicBezTo>
                      <a:pt x="0" y="53871"/>
                      <a:pt x="7724" y="35223"/>
                      <a:pt x="21474" y="21474"/>
                    </a:cubicBezTo>
                    <a:cubicBezTo>
                      <a:pt x="35223" y="7724"/>
                      <a:pt x="53871" y="0"/>
                      <a:pt x="73315" y="0"/>
                    </a:cubicBezTo>
                    <a:close/>
                  </a:path>
                </a:pathLst>
              </a:custGeom>
              <a:solidFill>
                <a:srgbClr val="92A4D6"/>
              </a:solidFill>
              <a:ln cap="rnd">
                <a:noFill/>
                <a:prstDash val="solid"/>
                <a:round/>
              </a:ln>
            </p:spPr>
            <p:txBody>
              <a:bodyPr/>
              <a:lstStyle/>
              <a:p>
                <a:endParaRPr lang="es-ES"/>
              </a:p>
            </p:txBody>
          </p:sp>
          <p:sp>
            <p:nvSpPr>
              <p:cNvPr id="58" name="TextBox 58"/>
              <p:cNvSpPr txBox="1"/>
              <p:nvPr/>
            </p:nvSpPr>
            <p:spPr>
              <a:xfrm>
                <a:off x="0" y="-19050"/>
                <a:ext cx="838402" cy="165681"/>
              </a:xfrm>
              <a:prstGeom prst="rect">
                <a:avLst/>
              </a:prstGeom>
            </p:spPr>
            <p:txBody>
              <a:bodyPr lIns="0" tIns="0" rIns="0" bIns="0" rtlCol="0" anchor="ctr"/>
              <a:lstStyle/>
              <a:p>
                <a:pPr marL="0" lvl="0" indent="0" algn="ctr">
                  <a:lnSpc>
                    <a:spcPts val="1120"/>
                  </a:lnSpc>
                  <a:spcBef>
                    <a:spcPct val="0"/>
                  </a:spcBef>
                </a:pPr>
                <a:r>
                  <a:rPr lang="en-US" sz="800" b="1">
                    <a:solidFill>
                      <a:srgbClr val="FFFFFF"/>
                    </a:solidFill>
                    <a:latin typeface="Nunito Bold"/>
                    <a:ea typeface="Nunito Bold"/>
                    <a:cs typeface="Nunito Bold"/>
                    <a:sym typeface="Nunito Bold"/>
                  </a:rPr>
                  <a:t>Alteración del sueño</a:t>
                </a:r>
              </a:p>
            </p:txBody>
          </p:sp>
        </p:grpSp>
      </p:grpSp>
      <p:sp>
        <p:nvSpPr>
          <p:cNvPr id="59" name="TextBox 59"/>
          <p:cNvSpPr txBox="1"/>
          <p:nvPr/>
        </p:nvSpPr>
        <p:spPr>
          <a:xfrm>
            <a:off x="5095664" y="5072433"/>
            <a:ext cx="102245"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7.</a:t>
            </a:r>
          </a:p>
        </p:txBody>
      </p:sp>
      <p:sp>
        <p:nvSpPr>
          <p:cNvPr id="60" name="TextBox 60"/>
          <p:cNvSpPr txBox="1"/>
          <p:nvPr/>
        </p:nvSpPr>
        <p:spPr>
          <a:xfrm>
            <a:off x="254750" y="314830"/>
            <a:ext cx="1834400" cy="102592"/>
          </a:xfrm>
          <a:prstGeom prst="rect">
            <a:avLst/>
          </a:prstGeom>
        </p:spPr>
        <p:txBody>
          <a:bodyPr wrap="square" lIns="0" tIns="0" rIns="0" bIns="0" rtlCol="0" anchor="t">
            <a:spAutoFit/>
          </a:bodyPr>
          <a:lstStyle/>
          <a:p>
            <a:pPr>
              <a:lnSpc>
                <a:spcPts val="789"/>
              </a:lnSpc>
            </a:pPr>
            <a:r>
              <a:rPr lang="en-US" sz="593" spc="-12" dirty="0" smtClean="0">
                <a:solidFill>
                  <a:srgbClr val="000000"/>
                </a:solidFill>
                <a:latin typeface="Hachi Maru Pop"/>
                <a:ea typeface="Hachi Maru Pop"/>
                <a:cs typeface="Hachi Maru Pop"/>
                <a:sym typeface="Hachi Maru Pop"/>
              </a:rPr>
              <a:t>Guide to responsible mobile phone use</a:t>
            </a:r>
            <a:endParaRPr lang="en-US" sz="593" spc="-12" dirty="0">
              <a:solidFill>
                <a:srgbClr val="000000"/>
              </a:solidFill>
              <a:latin typeface="Hachi Maru Pop"/>
              <a:ea typeface="Hachi Maru Pop"/>
              <a:cs typeface="Hachi Maru Pop"/>
              <a:sym typeface="Hachi Maru Po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64111" y="2525269"/>
            <a:ext cx="2167729" cy="1097413"/>
          </a:xfrm>
          <a:custGeom>
            <a:avLst/>
            <a:gdLst/>
            <a:ahLst/>
            <a:cxnLst/>
            <a:rect l="l" t="t" r="r" b="b"/>
            <a:pathLst>
              <a:path w="2167729" h="1097413">
                <a:moveTo>
                  <a:pt x="0" y="0"/>
                </a:moveTo>
                <a:lnTo>
                  <a:pt x="2167729" y="0"/>
                </a:lnTo>
                <a:lnTo>
                  <a:pt x="2167729" y="1097413"/>
                </a:lnTo>
                <a:lnTo>
                  <a:pt x="0" y="1097413"/>
                </a:lnTo>
                <a:lnTo>
                  <a:pt x="0" y="0"/>
                </a:lnTo>
                <a:close/>
              </a:path>
            </a:pathLst>
          </a:custGeom>
          <a:blipFill>
            <a:blip r:embed="rId2" cstate="print"/>
            <a:stretch>
              <a:fillRect/>
            </a:stretch>
          </a:blipFill>
        </p:spPr>
        <p:txBody>
          <a:bodyPr/>
          <a:lstStyle/>
          <a:p>
            <a:endParaRPr lang="es-ES"/>
          </a:p>
        </p:txBody>
      </p:sp>
      <p:sp>
        <p:nvSpPr>
          <p:cNvPr id="3" name="Freeform 3"/>
          <p:cNvSpPr/>
          <p:nvPr/>
        </p:nvSpPr>
        <p:spPr>
          <a:xfrm>
            <a:off x="291450" y="2105612"/>
            <a:ext cx="189901" cy="155006"/>
          </a:xfrm>
          <a:custGeom>
            <a:avLst/>
            <a:gdLst/>
            <a:ahLst/>
            <a:cxnLst/>
            <a:rect l="l" t="t" r="r" b="b"/>
            <a:pathLst>
              <a:path w="189901" h="155006">
                <a:moveTo>
                  <a:pt x="0" y="0"/>
                </a:moveTo>
                <a:lnTo>
                  <a:pt x="189901" y="0"/>
                </a:lnTo>
                <a:lnTo>
                  <a:pt x="189901" y="155006"/>
                </a:lnTo>
                <a:lnTo>
                  <a:pt x="0" y="155006"/>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txBody>
          <a:bodyPr/>
          <a:lstStyle/>
          <a:p>
            <a:endParaRPr lang="es-ES"/>
          </a:p>
        </p:txBody>
      </p:sp>
      <p:sp>
        <p:nvSpPr>
          <p:cNvPr id="4" name="Freeform 4"/>
          <p:cNvSpPr/>
          <p:nvPr/>
        </p:nvSpPr>
        <p:spPr>
          <a:xfrm>
            <a:off x="291450" y="2888439"/>
            <a:ext cx="189901" cy="155006"/>
          </a:xfrm>
          <a:custGeom>
            <a:avLst/>
            <a:gdLst/>
            <a:ahLst/>
            <a:cxnLst/>
            <a:rect l="l" t="t" r="r" b="b"/>
            <a:pathLst>
              <a:path w="189901" h="155006">
                <a:moveTo>
                  <a:pt x="0" y="0"/>
                </a:moveTo>
                <a:lnTo>
                  <a:pt x="189901" y="0"/>
                </a:lnTo>
                <a:lnTo>
                  <a:pt x="189901" y="155006"/>
                </a:lnTo>
                <a:lnTo>
                  <a:pt x="0" y="155006"/>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txBody>
          <a:bodyPr/>
          <a:lstStyle/>
          <a:p>
            <a:endParaRPr lang="es-ES"/>
          </a:p>
        </p:txBody>
      </p:sp>
      <p:sp>
        <p:nvSpPr>
          <p:cNvPr id="5" name="TextBox 5"/>
          <p:cNvSpPr txBox="1"/>
          <p:nvPr/>
        </p:nvSpPr>
        <p:spPr>
          <a:xfrm>
            <a:off x="337632" y="664438"/>
            <a:ext cx="440319" cy="257729"/>
          </a:xfrm>
          <a:prstGeom prst="rect">
            <a:avLst/>
          </a:prstGeom>
        </p:spPr>
        <p:txBody>
          <a:bodyPr lIns="0" tIns="0" rIns="0" bIns="0" rtlCol="0" anchor="t">
            <a:spAutoFit/>
          </a:bodyPr>
          <a:lstStyle/>
          <a:p>
            <a:pPr marL="0" lvl="0" indent="0" algn="l">
              <a:lnSpc>
                <a:spcPts val="2194"/>
              </a:lnSpc>
              <a:spcBef>
                <a:spcPct val="0"/>
              </a:spcBef>
            </a:pPr>
            <a:r>
              <a:rPr lang="en-US" sz="1567" u="none" strike="noStrike">
                <a:solidFill>
                  <a:srgbClr val="010204"/>
                </a:solidFill>
                <a:latin typeface="Hachi Maru Pop"/>
                <a:ea typeface="Hachi Maru Pop"/>
                <a:cs typeface="Hachi Maru Pop"/>
                <a:sym typeface="Hachi Maru Pop"/>
              </a:rPr>
              <a:t>04</a:t>
            </a:r>
          </a:p>
        </p:txBody>
      </p:sp>
      <p:sp>
        <p:nvSpPr>
          <p:cNvPr id="6" name="TextBox 6"/>
          <p:cNvSpPr txBox="1"/>
          <p:nvPr/>
        </p:nvSpPr>
        <p:spPr>
          <a:xfrm>
            <a:off x="742960" y="666711"/>
            <a:ext cx="3401855" cy="259558"/>
          </a:xfrm>
          <a:prstGeom prst="rect">
            <a:avLst/>
          </a:prstGeom>
        </p:spPr>
        <p:txBody>
          <a:bodyPr lIns="0" tIns="0" rIns="0" bIns="0" rtlCol="0" anchor="t">
            <a:spAutoFit/>
          </a:bodyPr>
          <a:lstStyle/>
          <a:p>
            <a:pPr lvl="0">
              <a:lnSpc>
                <a:spcPts val="2194"/>
              </a:lnSpc>
              <a:spcBef>
                <a:spcPct val="0"/>
              </a:spcBef>
            </a:pPr>
            <a:r>
              <a:rPr lang="en-US" sz="1567" dirty="0" smtClean="0">
                <a:solidFill>
                  <a:srgbClr val="010204"/>
                </a:solidFill>
                <a:latin typeface="Hachi Maru Pop"/>
                <a:ea typeface="Hachi Maru Pop"/>
                <a:cs typeface="Hachi Maru Pop"/>
                <a:sym typeface="Hachi Maru Pop"/>
              </a:rPr>
              <a:t>Responsibilities</a:t>
            </a:r>
            <a:endParaRPr lang="en-US" sz="1567" u="none" strike="noStrike" dirty="0">
              <a:solidFill>
                <a:srgbClr val="010204"/>
              </a:solidFill>
              <a:latin typeface="Hachi Maru Pop"/>
              <a:ea typeface="Hachi Maru Pop"/>
              <a:cs typeface="Hachi Maru Pop"/>
              <a:sym typeface="Hachi Maru Pop"/>
            </a:endParaRPr>
          </a:p>
        </p:txBody>
      </p:sp>
      <p:sp>
        <p:nvSpPr>
          <p:cNvPr id="7" name="TextBox 7"/>
          <p:cNvSpPr txBox="1"/>
          <p:nvPr/>
        </p:nvSpPr>
        <p:spPr>
          <a:xfrm>
            <a:off x="291450" y="1124252"/>
            <a:ext cx="4775796" cy="347211"/>
          </a:xfrm>
          <a:prstGeom prst="rect">
            <a:avLst/>
          </a:prstGeom>
        </p:spPr>
        <p:txBody>
          <a:bodyPr lIns="0" tIns="0" rIns="0" bIns="0" rtlCol="0" anchor="t">
            <a:spAutoFit/>
          </a:bodyPr>
          <a:lstStyle/>
          <a:p>
            <a:pPr lvl="0" algn="just">
              <a:lnSpc>
                <a:spcPts val="1399"/>
              </a:lnSpc>
              <a:spcBef>
                <a:spcPct val="0"/>
              </a:spcBef>
            </a:pPr>
            <a:r>
              <a:rPr lang="en-US" sz="999" dirty="0" smtClean="0">
                <a:solidFill>
                  <a:srgbClr val="000000"/>
                </a:solidFill>
                <a:latin typeface="Century Gothic Paneuropean"/>
                <a:ea typeface="Century Gothic Paneuropean"/>
                <a:cs typeface="Century Gothic Paneuropean"/>
                <a:sym typeface="Century Gothic Paneuropean"/>
              </a:rPr>
              <a:t>Parents and guardians are responsible for the education and protection of the minors in their care and for the actions that minors commit.</a:t>
            </a:r>
            <a:endParaRPr lang="en-US" sz="999" dirty="0">
              <a:solidFill>
                <a:srgbClr val="000000"/>
              </a:solidFill>
              <a:latin typeface="Century Gothic Paneuropean"/>
              <a:ea typeface="Century Gothic Paneuropean"/>
              <a:cs typeface="Century Gothic Paneuropean"/>
              <a:sym typeface="Century Gothic Paneuropean"/>
            </a:endParaRPr>
          </a:p>
        </p:txBody>
      </p:sp>
      <p:sp>
        <p:nvSpPr>
          <p:cNvPr id="8" name="TextBox 8"/>
          <p:cNvSpPr txBox="1"/>
          <p:nvPr/>
        </p:nvSpPr>
        <p:spPr>
          <a:xfrm>
            <a:off x="2627698" y="1647011"/>
            <a:ext cx="2439548" cy="500137"/>
          </a:xfrm>
          <a:prstGeom prst="rect">
            <a:avLst/>
          </a:prstGeom>
        </p:spPr>
        <p:txBody>
          <a:bodyPr lIns="0" tIns="0" rIns="0" bIns="0" rtlCol="0" anchor="t">
            <a:spAutoFit/>
          </a:bodyPr>
          <a:lstStyle/>
          <a:p>
            <a:pPr lvl="0" algn="ctr">
              <a:lnSpc>
                <a:spcPts val="1322"/>
              </a:lnSpc>
            </a:pPr>
            <a:r>
              <a:rPr lang="en-US" sz="1120" dirty="0" smtClean="0">
                <a:solidFill>
                  <a:srgbClr val="000000"/>
                </a:solidFill>
                <a:latin typeface="Bright"/>
                <a:ea typeface="Bright"/>
                <a:cs typeface="Bright"/>
                <a:sym typeface="Bright"/>
              </a:rPr>
              <a:t>Constant mobile phone use can lead minors to commit illegal and even criminal acts without being aware of the consequences.</a:t>
            </a:r>
            <a:endParaRPr lang="en-US" sz="1120" u="none" strike="noStrike" dirty="0">
              <a:solidFill>
                <a:srgbClr val="000000"/>
              </a:solidFill>
              <a:latin typeface="Bright"/>
              <a:ea typeface="Bright"/>
              <a:cs typeface="Bright"/>
              <a:sym typeface="Bright"/>
            </a:endParaRPr>
          </a:p>
        </p:txBody>
      </p:sp>
      <p:sp>
        <p:nvSpPr>
          <p:cNvPr id="9" name="TextBox 9"/>
          <p:cNvSpPr txBox="1"/>
          <p:nvPr/>
        </p:nvSpPr>
        <p:spPr>
          <a:xfrm>
            <a:off x="404265" y="1794177"/>
            <a:ext cx="1455941" cy="181610"/>
          </a:xfrm>
          <a:prstGeom prst="rect">
            <a:avLst/>
          </a:prstGeom>
        </p:spPr>
        <p:txBody>
          <a:bodyPr lIns="0" tIns="0" rIns="0" bIns="0" rtlCol="0" anchor="t">
            <a:spAutoFit/>
          </a:bodyPr>
          <a:lstStyle/>
          <a:p>
            <a:pPr lvl="0">
              <a:lnSpc>
                <a:spcPts val="1539"/>
              </a:lnSpc>
              <a:spcBef>
                <a:spcPct val="0"/>
              </a:spcBef>
            </a:pPr>
            <a:r>
              <a:rPr lang="en-US" sz="1099" b="1" i="1" dirty="0" smtClean="0">
                <a:solidFill>
                  <a:srgbClr val="000000"/>
                </a:solidFill>
                <a:latin typeface="Century Gothic Paneuropean Bold Italics"/>
                <a:ea typeface="Century Gothic Paneuropean Bold Italics"/>
                <a:cs typeface="Century Gothic Paneuropean Bold Italics"/>
                <a:sym typeface="Century Gothic Paneuropean Bold Italics"/>
              </a:rPr>
              <a:t>For example: </a:t>
            </a:r>
            <a:endParaRPr lang="en-US" sz="1099" b="1" i="1" dirty="0">
              <a:solidFill>
                <a:srgbClr val="000000"/>
              </a:solidFill>
              <a:latin typeface="Century Gothic Paneuropean Bold Italics"/>
              <a:ea typeface="Century Gothic Paneuropean Bold Italics"/>
              <a:cs typeface="Century Gothic Paneuropean Bold Italics"/>
              <a:sym typeface="Century Gothic Paneuropean Bold Italics"/>
            </a:endParaRPr>
          </a:p>
        </p:txBody>
      </p:sp>
      <p:sp>
        <p:nvSpPr>
          <p:cNvPr id="10" name="TextBox 10"/>
          <p:cNvSpPr txBox="1"/>
          <p:nvPr/>
        </p:nvSpPr>
        <p:spPr>
          <a:xfrm>
            <a:off x="523005" y="2074369"/>
            <a:ext cx="2441105" cy="656590"/>
          </a:xfrm>
          <a:prstGeom prst="rect">
            <a:avLst/>
          </a:prstGeom>
        </p:spPr>
        <p:txBody>
          <a:bodyPr lIns="0" tIns="0" rIns="0" bIns="0" rtlCol="0" anchor="t">
            <a:spAutoFit/>
          </a:bodyPr>
          <a:lstStyle/>
          <a:p>
            <a:pPr lvl="0">
              <a:lnSpc>
                <a:spcPts val="1330"/>
              </a:lnSpc>
              <a:spcBef>
                <a:spcPct val="0"/>
              </a:spcBef>
            </a:pPr>
            <a:r>
              <a:rPr lang="en-US" sz="950" b="1" dirty="0" smtClean="0">
                <a:solidFill>
                  <a:srgbClr val="000000"/>
                </a:solidFill>
                <a:latin typeface="Century Gothic Paneuropean"/>
                <a:ea typeface="Century Gothic Paneuropean"/>
                <a:cs typeface="Century Gothic Paneuropean"/>
                <a:sym typeface="Century Gothic Paneuropean"/>
              </a:rPr>
              <a:t>Disseminating sensitive content or information about other people </a:t>
            </a:r>
            <a:r>
              <a:rPr lang="en-US" sz="950" dirty="0" smtClean="0">
                <a:solidFill>
                  <a:srgbClr val="000000"/>
                </a:solidFill>
                <a:latin typeface="Century Gothic Paneuropean"/>
                <a:ea typeface="Century Gothic Paneuropean"/>
                <a:cs typeface="Century Gothic Paneuropean"/>
                <a:sym typeface="Century Gothic Paneuropean"/>
              </a:rPr>
              <a:t>without their consent can be a crime with different types of responsibilities.</a:t>
            </a:r>
            <a:endParaRPr lang="en-US" sz="950" u="none" strike="noStrike" dirty="0">
              <a:solidFill>
                <a:srgbClr val="000000"/>
              </a:solidFill>
              <a:latin typeface="Century Gothic Paneuropean"/>
              <a:ea typeface="Century Gothic Paneuropean"/>
              <a:cs typeface="Century Gothic Paneuropean"/>
              <a:sym typeface="Century Gothic Paneuropean"/>
            </a:endParaRPr>
          </a:p>
        </p:txBody>
      </p:sp>
      <p:sp>
        <p:nvSpPr>
          <p:cNvPr id="11" name="TextBox 11"/>
          <p:cNvSpPr txBox="1"/>
          <p:nvPr/>
        </p:nvSpPr>
        <p:spPr>
          <a:xfrm>
            <a:off x="523005" y="2859864"/>
            <a:ext cx="2441105" cy="823302"/>
          </a:xfrm>
          <a:prstGeom prst="rect">
            <a:avLst/>
          </a:prstGeom>
        </p:spPr>
        <p:txBody>
          <a:bodyPr lIns="0" tIns="0" rIns="0" bIns="0" rtlCol="0" anchor="t">
            <a:spAutoFit/>
          </a:bodyPr>
          <a:lstStyle/>
          <a:p>
            <a:pPr lvl="0">
              <a:lnSpc>
                <a:spcPts val="1330"/>
              </a:lnSpc>
              <a:spcBef>
                <a:spcPct val="0"/>
              </a:spcBef>
            </a:pPr>
            <a:r>
              <a:rPr lang="en-US" sz="950" b="1" dirty="0" smtClean="0">
                <a:solidFill>
                  <a:srgbClr val="000000"/>
                </a:solidFill>
                <a:latin typeface="Century Gothic Paneuropean"/>
                <a:ea typeface="Century Gothic Paneuropean"/>
                <a:cs typeface="Century Gothic Paneuropean"/>
                <a:sym typeface="Century Gothic Paneuropean"/>
              </a:rPr>
              <a:t>Bullying, discriminating against or mocking others on social media </a:t>
            </a:r>
            <a:r>
              <a:rPr lang="en-US" sz="950" dirty="0" smtClean="0">
                <a:solidFill>
                  <a:srgbClr val="000000"/>
                </a:solidFill>
                <a:latin typeface="Century Gothic Paneuropean"/>
                <a:ea typeface="Century Gothic Paneuropean"/>
                <a:cs typeface="Century Gothic Paneuropean"/>
                <a:sym typeface="Century Gothic Paneuropean"/>
              </a:rPr>
              <a:t>or other Internet services may violate the rights of the people affected and be against the law.</a:t>
            </a:r>
            <a:endParaRPr lang="en-US" sz="950" dirty="0">
              <a:solidFill>
                <a:srgbClr val="000000"/>
              </a:solidFill>
              <a:latin typeface="Century Gothic Paneuropean"/>
              <a:ea typeface="Century Gothic Paneuropean"/>
              <a:cs typeface="Century Gothic Paneuropean"/>
              <a:sym typeface="Century Gothic Paneuropean"/>
            </a:endParaRPr>
          </a:p>
        </p:txBody>
      </p:sp>
      <p:sp>
        <p:nvSpPr>
          <p:cNvPr id="12" name="TextBox 12"/>
          <p:cNvSpPr txBox="1"/>
          <p:nvPr/>
        </p:nvSpPr>
        <p:spPr>
          <a:xfrm>
            <a:off x="337632" y="3835859"/>
            <a:ext cx="4022400" cy="347211"/>
          </a:xfrm>
          <a:prstGeom prst="rect">
            <a:avLst/>
          </a:prstGeom>
        </p:spPr>
        <p:txBody>
          <a:bodyPr lIns="0" tIns="0" rIns="0" bIns="0" rtlCol="0" anchor="t">
            <a:spAutoFit/>
          </a:bodyPr>
          <a:lstStyle/>
          <a:p>
            <a:pPr lvl="0">
              <a:lnSpc>
                <a:spcPts val="1399"/>
              </a:lnSpc>
              <a:spcBef>
                <a:spcPct val="0"/>
              </a:spcBef>
            </a:pPr>
            <a:r>
              <a:rPr lang="en-US" sz="999" b="1" i="1" dirty="0" smtClean="0">
                <a:solidFill>
                  <a:srgbClr val="000000"/>
                </a:solidFill>
                <a:latin typeface="Century Gothic Paneuropean Bold Italics"/>
                <a:ea typeface="Century Gothic Paneuropean Bold Italics"/>
                <a:cs typeface="Century Gothic Paneuropean Bold Italics"/>
                <a:sym typeface="Century Gothic Paneuropean Bold Italics"/>
              </a:rPr>
              <a:t>Minors are not criminally responsible until the age of 14 (Art. 3 of Organic Law 5/2000).</a:t>
            </a:r>
            <a:endParaRPr lang="en-US" sz="999" b="1" i="1" dirty="0">
              <a:solidFill>
                <a:srgbClr val="000000"/>
              </a:solidFill>
              <a:latin typeface="Century Gothic Paneuropean Bold Italics"/>
              <a:ea typeface="Century Gothic Paneuropean Bold Italics"/>
              <a:cs typeface="Century Gothic Paneuropean Bold Italics"/>
              <a:sym typeface="Century Gothic Paneuropean Bold Italics"/>
            </a:endParaRPr>
          </a:p>
        </p:txBody>
      </p:sp>
      <p:sp>
        <p:nvSpPr>
          <p:cNvPr id="13" name="TextBox 13"/>
          <p:cNvSpPr txBox="1"/>
          <p:nvPr/>
        </p:nvSpPr>
        <p:spPr>
          <a:xfrm>
            <a:off x="337632" y="4286709"/>
            <a:ext cx="3420048" cy="885499"/>
          </a:xfrm>
          <a:prstGeom prst="rect">
            <a:avLst/>
          </a:prstGeom>
        </p:spPr>
        <p:txBody>
          <a:bodyPr lIns="0" tIns="0" rIns="0" bIns="0" rtlCol="0" anchor="t">
            <a:spAutoFit/>
          </a:bodyPr>
          <a:lstStyle/>
          <a:p>
            <a:pPr lvl="0" algn="just">
              <a:lnSpc>
                <a:spcPts val="1383"/>
              </a:lnSpc>
              <a:spcBef>
                <a:spcPct val="0"/>
              </a:spcBef>
            </a:pPr>
            <a:r>
              <a:rPr lang="en-US" sz="988" spc="-16" dirty="0" smtClean="0">
                <a:solidFill>
                  <a:srgbClr val="000000"/>
                </a:solidFill>
                <a:latin typeface="Century Gothic Paneuropean"/>
                <a:ea typeface="Century Gothic Paneuropean"/>
                <a:cs typeface="Century Gothic Paneuropean"/>
                <a:sym typeface="Century Gothic Paneuropean"/>
              </a:rPr>
              <a:t>Before that age, </a:t>
            </a:r>
            <a:r>
              <a:rPr lang="en-US" sz="988" b="1" spc="-16" dirty="0" smtClean="0">
                <a:solidFill>
                  <a:srgbClr val="000000"/>
                </a:solidFill>
                <a:latin typeface="Century Gothic Paneuropean"/>
                <a:ea typeface="Century Gothic Paneuropean"/>
                <a:cs typeface="Century Gothic Paneuropean"/>
                <a:sym typeface="Century Gothic Paneuropean"/>
              </a:rPr>
              <a:t>the adults responsible for their guardianship </a:t>
            </a:r>
            <a:r>
              <a:rPr lang="en-US" sz="988" spc="-16" dirty="0" smtClean="0">
                <a:solidFill>
                  <a:srgbClr val="000000"/>
                </a:solidFill>
                <a:latin typeface="Century Gothic Paneuropean"/>
                <a:ea typeface="Century Gothic Paneuropean"/>
                <a:cs typeface="Century Gothic Paneuropean"/>
                <a:sym typeface="Century Gothic Paneuropean"/>
              </a:rPr>
              <a:t>are liable and remain financially, administratively and civilly responsible for them until they reach the age of majority for any material and moral damages caused.</a:t>
            </a:r>
            <a:endParaRPr lang="en-US" sz="988" u="none" strike="noStrike" spc="-16" dirty="0">
              <a:solidFill>
                <a:srgbClr val="000000"/>
              </a:solidFill>
              <a:latin typeface="Century Gothic Paneuropean"/>
              <a:ea typeface="Century Gothic Paneuropean"/>
              <a:cs typeface="Century Gothic Paneuropean"/>
              <a:sym typeface="Century Gothic Paneuropean"/>
            </a:endParaRPr>
          </a:p>
        </p:txBody>
      </p:sp>
      <p:sp>
        <p:nvSpPr>
          <p:cNvPr id="14" name="Freeform 14"/>
          <p:cNvSpPr/>
          <p:nvPr/>
        </p:nvSpPr>
        <p:spPr>
          <a:xfrm rot="-215713">
            <a:off x="3462464" y="4341550"/>
            <a:ext cx="3338751" cy="2252140"/>
          </a:xfrm>
          <a:custGeom>
            <a:avLst/>
            <a:gdLst/>
            <a:ahLst/>
            <a:cxnLst/>
            <a:rect l="l" t="t" r="r" b="b"/>
            <a:pathLst>
              <a:path w="3338751" h="2252140">
                <a:moveTo>
                  <a:pt x="0" y="0"/>
                </a:moveTo>
                <a:lnTo>
                  <a:pt x="3338752" y="0"/>
                </a:lnTo>
                <a:lnTo>
                  <a:pt x="3338752" y="2252139"/>
                </a:lnTo>
                <a:lnTo>
                  <a:pt x="0" y="2252139"/>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a:ln cap="rnd">
            <a:noFill/>
            <a:prstDash val="solid"/>
            <a:round/>
          </a:ln>
        </p:spPr>
        <p:txBody>
          <a:bodyPr/>
          <a:lstStyle/>
          <a:p>
            <a:endParaRPr lang="es-ES"/>
          </a:p>
        </p:txBody>
      </p:sp>
      <p:sp>
        <p:nvSpPr>
          <p:cNvPr id="15" name="TextBox 15"/>
          <p:cNvSpPr txBox="1"/>
          <p:nvPr/>
        </p:nvSpPr>
        <p:spPr>
          <a:xfrm>
            <a:off x="5095664" y="5072433"/>
            <a:ext cx="102245" cy="155613"/>
          </a:xfrm>
          <a:prstGeom prst="rect">
            <a:avLst/>
          </a:prstGeom>
        </p:spPr>
        <p:txBody>
          <a:bodyPr lIns="0" tIns="0" rIns="0" bIns="0" rtlCol="0" anchor="t">
            <a:spAutoFit/>
          </a:bodyPr>
          <a:lstStyle/>
          <a:p>
            <a:pPr algn="ctr">
              <a:lnSpc>
                <a:spcPts val="1397"/>
              </a:lnSpc>
            </a:pPr>
            <a:r>
              <a:rPr lang="en-US" sz="998">
                <a:solidFill>
                  <a:srgbClr val="000000"/>
                </a:solidFill>
                <a:latin typeface="Century Gothic Paneuropean"/>
                <a:ea typeface="Century Gothic Paneuropean"/>
                <a:cs typeface="Century Gothic Paneuropean"/>
                <a:sym typeface="Century Gothic Paneuropean"/>
              </a:rPr>
              <a:t>8.</a:t>
            </a:r>
          </a:p>
        </p:txBody>
      </p:sp>
      <p:sp>
        <p:nvSpPr>
          <p:cNvPr id="16" name="Freeform 16"/>
          <p:cNvSpPr/>
          <p:nvPr/>
        </p:nvSpPr>
        <p:spPr>
          <a:xfrm>
            <a:off x="4322107" y="271152"/>
            <a:ext cx="773558" cy="500487"/>
          </a:xfrm>
          <a:custGeom>
            <a:avLst/>
            <a:gdLst/>
            <a:ahLst/>
            <a:cxnLst/>
            <a:rect l="l" t="t" r="r" b="b"/>
            <a:pathLst>
              <a:path w="773558" h="500487">
                <a:moveTo>
                  <a:pt x="0" y="0"/>
                </a:moveTo>
                <a:lnTo>
                  <a:pt x="773557" y="0"/>
                </a:lnTo>
                <a:lnTo>
                  <a:pt x="773557" y="500486"/>
                </a:lnTo>
                <a:lnTo>
                  <a:pt x="0" y="500486"/>
                </a:lnTo>
                <a:lnTo>
                  <a:pt x="0" y="0"/>
                </a:lnTo>
                <a:close/>
              </a:path>
            </a:pathLst>
          </a:custGeom>
          <a:blipFill>
            <a:blip r:embed="rId7" cstate="print"/>
            <a:stretch>
              <a:fillRect l="-4680" t="-13744" r="-4227" b="-16999"/>
            </a:stretch>
          </a:blipFill>
        </p:spPr>
        <p:txBody>
          <a:bodyPr/>
          <a:lstStyle/>
          <a:p>
            <a:endParaRPr lang="es-E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2732</TotalTime>
  <Words>4237</Words>
  <Application>Microsoft Office PowerPoint</Application>
  <PresentationFormat>Personalizado</PresentationFormat>
  <Paragraphs>341</Paragraphs>
  <Slides>28</Slides>
  <Notes>0</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28</vt:i4>
      </vt:variant>
    </vt:vector>
  </HeadingPairs>
  <TitlesOfParts>
    <vt:vector size="48" baseType="lpstr">
      <vt:lpstr>Arial</vt:lpstr>
      <vt:lpstr>Calibri</vt:lpstr>
      <vt:lpstr>Hachi Maru Pop</vt:lpstr>
      <vt:lpstr>Century Gothic Paneuropean Bold</vt:lpstr>
      <vt:lpstr>Century Gothic Paneuropean</vt:lpstr>
      <vt:lpstr>Century Gothic Paneuropean Bold Italics</vt:lpstr>
      <vt:lpstr>Balsamiq Sans Bold Italics</vt:lpstr>
      <vt:lpstr>Balsamiq Sans Bold</vt:lpstr>
      <vt:lpstr>Balsamiq Sans</vt:lpstr>
      <vt:lpstr>Montserrat Bold</vt:lpstr>
      <vt:lpstr>Montserrat Bold Italics</vt:lpstr>
      <vt:lpstr>Balsamiq Sans Italics</vt:lpstr>
      <vt:lpstr>Nunito Bold</vt:lpstr>
      <vt:lpstr>Bright</vt:lpstr>
      <vt:lpstr>Aileron Ultra-Bold</vt:lpstr>
      <vt:lpstr>Schoolbell</vt:lpstr>
      <vt:lpstr>Cherry Bomb One</vt:lpstr>
      <vt:lpstr>Morisawa 勘亭流 StdN U</vt:lpstr>
      <vt:lpstr>Gotham Bold Italics</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Uso móvil Logo 20 CAA Cuadrado (15 x 15 cm) (15 x 15 cm)</dc:title>
  <dc:creator>Helen M</dc:creator>
  <cp:lastModifiedBy>Carmen María Lucas Mayorga</cp:lastModifiedBy>
  <cp:revision>48</cp:revision>
  <dcterms:created xsi:type="dcterms:W3CDTF">2006-08-16T00:00:00Z</dcterms:created>
  <dcterms:modified xsi:type="dcterms:W3CDTF">2025-07-30T09:31:23Z</dcterms:modified>
  <dc:identifier>DAGuKCLze5o</dc:identifier>
</cp:coreProperties>
</file>